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735" r:id="rId2"/>
  </p:sldMasterIdLst>
  <p:notesMasterIdLst>
    <p:notesMasterId r:id="rId34"/>
  </p:notesMasterIdLst>
  <p:handoutMasterIdLst>
    <p:handoutMasterId r:id="rId35"/>
  </p:handoutMasterIdLst>
  <p:sldIdLst>
    <p:sldId id="257" r:id="rId3"/>
    <p:sldId id="259" r:id="rId4"/>
    <p:sldId id="1359" r:id="rId5"/>
    <p:sldId id="1350" r:id="rId6"/>
    <p:sldId id="1351" r:id="rId7"/>
    <p:sldId id="266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74" r:id="rId19"/>
    <p:sldId id="1352" r:id="rId20"/>
    <p:sldId id="1353" r:id="rId21"/>
    <p:sldId id="1354" r:id="rId22"/>
    <p:sldId id="1355" r:id="rId23"/>
    <p:sldId id="1356" r:id="rId24"/>
    <p:sldId id="1357" r:id="rId25"/>
    <p:sldId id="1358" r:id="rId26"/>
    <p:sldId id="1342" r:id="rId27"/>
    <p:sldId id="1343" r:id="rId28"/>
    <p:sldId id="1344" r:id="rId29"/>
    <p:sldId id="1345" r:id="rId30"/>
    <p:sldId id="1346" r:id="rId31"/>
    <p:sldId id="1347" r:id="rId32"/>
    <p:sldId id="1348" r:id="rId33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the Template" id="{834F39F6-D0BC-DA4B-9D2B-0EC3012CFA6F}">
          <p14:sldIdLst/>
        </p14:section>
        <p14:section name="Light theme" id="{4C6A757E-5EA1-2B40-AB96-DA20F26B9C5B}">
          <p14:sldIdLst>
            <p14:sldId id="257"/>
            <p14:sldId id="259"/>
            <p14:sldId id="1359"/>
            <p14:sldId id="1350"/>
            <p14:sldId id="1351"/>
            <p14:sldId id="266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74"/>
            <p14:sldId id="1352"/>
            <p14:sldId id="1353"/>
            <p14:sldId id="1354"/>
            <p14:sldId id="1355"/>
            <p14:sldId id="1356"/>
            <p14:sldId id="1357"/>
            <p14:sldId id="1358"/>
            <p14:sldId id="1342"/>
            <p14:sldId id="1343"/>
            <p14:sldId id="1344"/>
            <p14:sldId id="1345"/>
            <p14:sldId id="1346"/>
            <p14:sldId id="1347"/>
            <p14:sldId id="1348"/>
          </p14:sldIdLst>
        </p14:section>
        <p14:section name="Dark theme" id="{CE96F278-2CD3-4941-BA15-3EEB0D5547D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3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052"/>
    <a:srgbClr val="56504B"/>
    <a:srgbClr val="67605B"/>
    <a:srgbClr val="79726D"/>
    <a:srgbClr val="8B8580"/>
    <a:srgbClr val="FCFBFA"/>
    <a:srgbClr val="E5DBBE"/>
    <a:srgbClr val="41817E"/>
    <a:srgbClr val="2E686C"/>
    <a:srgbClr val="4F86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8" autoAdjust="0"/>
    <p:restoredTop sz="86492"/>
  </p:normalViewPr>
  <p:slideViewPr>
    <p:cSldViewPr snapToGrid="0">
      <p:cViewPr varScale="1">
        <p:scale>
          <a:sx n="100" d="100"/>
          <a:sy n="100" d="100"/>
        </p:scale>
        <p:origin x="288" y="160"/>
      </p:cViewPr>
      <p:guideLst>
        <p:guide orient="horz" pos="2160"/>
        <p:guide pos="3840"/>
        <p:guide orient="horz" pos="1321"/>
      </p:guideLst>
    </p:cSldViewPr>
  </p:slideViewPr>
  <p:outlineViewPr>
    <p:cViewPr>
      <p:scale>
        <a:sx n="33" d="100"/>
        <a:sy n="33" d="100"/>
      </p:scale>
      <p:origin x="0" y="-422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6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A5244-BC3A-7A4D-B9E6-B928720290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B08D4-33FD-AB4E-971F-C23E61AE92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EAA9E-1093-D14D-94D0-A8FEE2F5FD92}" type="datetime1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749FB-11A2-4844-A3E2-6409BDCA4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54BFF-84E0-DD4D-AA95-9000411895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3F28C-7873-F94D-89B6-7E3636EF757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6506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56E2DF-E5CB-4742-ABB6-C2391D74E6B3}" type="datetime1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C16FB-9D68-C74B-AABD-CDFC2ED74F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88429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607D7595-0F06-9348-9510-071B643A1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F82DE-33C5-3A4E-A2BE-056AD4CD8E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2F52-3B6A-46A0-AAA4-214A1F01E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EAECEC9-004F-624F-96D0-64C7FD440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38AF8-3EBB-8C42-9D7F-306684D525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6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 userDrawn="1"/>
        </p:nvSpPr>
        <p:spPr>
          <a:xfrm>
            <a:off x="722371" y="587874"/>
            <a:ext cx="10747258" cy="5682253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83B7E-CE5D-AD4D-B063-8E5D2E58D0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8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3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D64B38-6D6E-134B-A424-A829933EEF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75FCB-2F08-4218-8648-A3F1B1E55A7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0512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DCF91-9764-4404-A8F5-D333B2B56F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31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0512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6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35CFAFF-A02A-3C47-8BEF-C0EB011E7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906500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5AD46E-6202-4D45-AEE6-9E3FC06948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D0A30-5593-40C9-9453-438629C2E1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512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02545-480D-4E7B-9346-BAF45A820D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0512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BD4F-0442-764D-95B1-7BB4691D11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B6B7-FC6F-4EEC-B0F1-9C335F9667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512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679F-0E14-4249-A487-FC23DA4493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0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12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A8E5EA-5030-48C4-99E7-E61D164BD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429" y="3138723"/>
            <a:ext cx="4421144" cy="580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0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B5A834A-43F9-4474-9552-1B566FAA27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4" name="Picture 13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7C1B8942-1252-40E6-8C4B-37AD51638E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FA5F-5611-BA47-A551-0D3BA36CA7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DB96B-56B7-46AB-80A5-E740BBCB8B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259F-EE98-4E77-9839-4C299CEA3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5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5421AE-3506-4D43-95C5-E39AB50FF8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4C9E13-DA16-49DD-BFBD-74BB1FA200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4113C-20DC-4967-AA08-3F6C42E69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E3DB1-B881-493F-8F99-117753D304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A6A809C4-004B-41C4-A764-304E91EF7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3AB50-F71A-C141-8E4C-4C3726E160B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D5317-746C-4CF0-AEEE-2D7626ECB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1D98D-6B46-48EF-8D0D-2AAA099A55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68" y="838952"/>
            <a:ext cx="1345809" cy="171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5C7BD-760D-5147-B15C-5257558DF45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53DE52-AC7B-4161-B95D-697859A920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13284-E15E-4389-B747-0878740056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5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afe Harbo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Safe harbor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following is intended to outline our general product direction. It is intended for information purposes only, and may not be incorporated into any contract. It is not a commitment to deliver any material, code, or functionality, and should not be relied upon in making purchasing decisions.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development, release, timing, and pricing of any features or functionality described for Oracle’s products may change and remains at the sole discretion of Oracle Corporation.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1B341-CE4F-4A4A-83C2-9813F15E75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434-9F80-4D7D-840A-0535E9467C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EB73-FD9D-4BDC-8014-8A23904D5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Dar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1B341-CE4F-4A4A-83C2-9813F15E75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434-9F80-4D7D-840A-0535E9467C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EB73-FD9D-4BDC-8014-8A23904D5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8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9226" y="1729568"/>
            <a:ext cx="6184238" cy="482019"/>
          </a:xfrm>
        </p:spPr>
        <p:txBody>
          <a:bodyPr lIns="0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3678D-880F-6545-80F0-0F8C8579C9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20634-3E03-42BA-9E65-8D474CE5DB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B103B-7B4E-4EF2-B2AC-56C456AA73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6337183" y="565565"/>
            <a:ext cx="5854818" cy="31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720989-2482-AB44-A4C6-51E24E7790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703C9-4FDD-4F44-9D4C-DE37399565B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2AF7-5BA7-456C-A09B-16DC37B984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80948" y="212826"/>
            <a:ext cx="5111051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4" y="1125489"/>
            <a:ext cx="2864667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 userDrawn="1"/>
        </p:nvSpPr>
        <p:spPr>
          <a:xfrm>
            <a:off x="10418601" y="5036959"/>
            <a:ext cx="261122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 userDrawn="1"/>
        </p:nvSpPr>
        <p:spPr>
          <a:xfrm>
            <a:off x="11502723" y="5644791"/>
            <a:ext cx="100826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 userDrawn="1"/>
        </p:nvSpPr>
        <p:spPr>
          <a:xfrm>
            <a:off x="11008032" y="4790761"/>
            <a:ext cx="643642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 userDrawn="1"/>
        </p:nvSpPr>
        <p:spPr>
          <a:xfrm>
            <a:off x="10808761" y="5036959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 userDrawn="1"/>
        </p:nvSpPr>
        <p:spPr>
          <a:xfrm>
            <a:off x="11508670" y="56468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611" y="3892527"/>
            <a:ext cx="10073301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268194"/>
            <a:ext cx="10076344" cy="90998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214300"/>
            <a:ext cx="10076344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32C4C-DA70-0042-B009-10E37C1013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1CE04F3-8912-47E4-834D-89C2BAF9EE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337C-619D-4AAC-8ECC-D9CE43DFCB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512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07DA-952F-46A6-BF37-E6B0231DF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8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607D7595-0F06-9348-9510-071B643A1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 userDrawn="1"/>
        </p:nvSpPr>
        <p:spPr>
          <a:xfrm>
            <a:off x="875356" y="5535006"/>
            <a:ext cx="9983144" cy="7207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6" y="2346183"/>
            <a:ext cx="99837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6" y="5239646"/>
            <a:ext cx="99837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6" y="5564669"/>
            <a:ext cx="99837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955256"/>
            <a:ext cx="2589212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 userDrawn="1"/>
        </p:nvSpPr>
        <p:spPr>
          <a:xfrm>
            <a:off x="768097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2846F1-7A16-524E-98CA-4D4F833E63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62E7F-282B-48B1-B108-B32B3016C3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A5CEE-4E2B-4A73-B504-17B364D97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30545" y="4661231"/>
            <a:ext cx="6315978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0545" y="4952092"/>
            <a:ext cx="6315978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0545" y="1850640"/>
            <a:ext cx="6315978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 userDrawn="1"/>
        </p:nvSpPr>
        <p:spPr>
          <a:xfrm>
            <a:off x="5430546" y="434263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12F1A-E94A-0A4E-A3DE-82C421C99E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3CB455-1A65-4638-A09E-2C0F6C4FC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9173-05B9-4760-A0D4-0486B3A93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4572D87-83C8-4D60-8607-77A65AD00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0214" y="1101969"/>
            <a:ext cx="9165494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2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0214" y="4637490"/>
            <a:ext cx="9165494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30214" y="4962513"/>
            <a:ext cx="9165494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 userDrawn="1"/>
        </p:nvSpPr>
        <p:spPr>
          <a:xfrm>
            <a:off x="1530215" y="430369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76C97-2AF5-984A-BC34-9ABED7D388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A1AAF-2FDA-6B4B-8E12-89DBB584CE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31519-DE0B-9044-9816-C8DE3A05817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223D3-3779-694D-9236-3435D6E11E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89AB-6D7B-49FA-ADF8-AEB0F9FA1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12AE-F7AF-4B88-AFCF-500337337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8BDD-8EA2-624D-943D-2407A6AEE2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63D7-266C-473E-8BFC-E503931B9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0C3C-13B8-4CC1-ABD8-21EFBE4158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89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9192" y="2289175"/>
            <a:ext cx="502920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68151-38C2-F047-9B1D-873CB0266E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A4872-B0A5-43FD-A327-341D445E656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BFA47-C221-4BA6-9841-6BFC2DFDFC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8095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7508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6922" y="2289175"/>
            <a:ext cx="3271470" cy="3108325"/>
          </a:xfrm>
        </p:spPr>
        <p:txBody>
          <a:bodyPr>
            <a:noAutofit/>
          </a:bodyPr>
          <a:lstStyle>
            <a:lvl1pPr marL="282575" indent="-282575">
              <a:lnSpc>
                <a:spcPct val="100000"/>
              </a:lnSpc>
              <a:buFont typeface="Wingdings" pitchFamily="2" charset="2"/>
              <a:buChar char="§"/>
              <a:defRPr sz="1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FFDFB-8501-0343-938F-C9B2D425F0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DB035-D1FE-4209-9C43-A445939A1E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0A65D-A848-4913-A21F-E28B98EC672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7183" y="4500749"/>
            <a:ext cx="5854818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5" y="783026"/>
            <a:ext cx="10210297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4246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4270" y="2271143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4270" y="4162024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4246" y="2278497"/>
            <a:ext cx="3574122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8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E29D9-DAA7-2E49-89A3-03DD810EEAA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AF8335-2BFD-424C-A8D6-CE03AA2A3F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D96A0-FE1C-4E74-9435-B0AAB4B9DBC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235CFAFF-A02A-3C47-8BEF-C0EB011E7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286" y="2275167"/>
            <a:ext cx="1755671" cy="914400"/>
          </a:xfrm>
        </p:spPr>
        <p:txBody>
          <a:bodyPr lIns="0" rIns="0">
            <a:noAutofit/>
          </a:bodyPr>
          <a:lstStyle>
            <a:lvl1pPr>
              <a:defRPr sz="6000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286" y="3231646"/>
            <a:ext cx="4371153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3913-8DB3-9B4C-A599-4E9263CFB7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22C6F-0E65-463D-BA3E-E6A6845F75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7B32A-89AC-4868-806F-3B49979E64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1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C8C321-EE6C-4746-A970-ABC3DF5227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35BE94-6B90-48B3-8BB2-724D091738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5CCC6-EACD-4851-BF17-0A08CC1A10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5F97872-A8E7-4983-882E-ED121CE6B1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2000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C80B273-05EE-354F-BDB5-4D3CADE78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621" y="6349718"/>
            <a:ext cx="38644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E6192-0966-E748-B75F-334DC4B5AAF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FEE8A7-2ADE-4470-B07B-CD5C5C46C5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0568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CDFFB6-69E0-1945-A6FC-4A46E9DBD3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A59A9-1FF3-4EFD-98EB-55C50EBCF6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5A8DD-D1C6-4413-B8AE-4F36F73AD38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33ABF72-EA61-493C-9C80-2766E330E9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316" y="834553"/>
            <a:ext cx="1325468" cy="174051"/>
          </a:xfrm>
          <a:prstGeom prst="rect">
            <a:avLst/>
          </a:prstGeom>
        </p:spPr>
      </p:pic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3302" y="224473"/>
            <a:ext cx="4928697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3"/>
            <a:ext cx="3807059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 userDrawn="1"/>
        </p:nvSpPr>
        <p:spPr>
          <a:xfrm>
            <a:off x="11356270" y="5494436"/>
            <a:ext cx="101516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68" y="2918256"/>
            <a:ext cx="10076344" cy="909981"/>
          </a:xfrm>
        </p:spPr>
        <p:txBody>
          <a:bodyPr>
            <a:noAutofit/>
          </a:bodyPr>
          <a:lstStyle>
            <a:lvl1pPr algn="l"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568" y="3864362"/>
            <a:ext cx="10076344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7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afe Harbou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Safe harbor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The following is intended to outline our general product direction. It is intended for information purposes only, and may not be incorporated into any contract. It is not a commitment to deliver any material, code, or functionality, and should not be relied upon in making purchasing decisions.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development, release, timing, and pricing of any features or functionality described for Oracle’s products may change and remains at the sole discretion of Oracle Corporation.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8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4508411"/>
            <a:ext cx="5854818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9887834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8095" y="2288559"/>
            <a:ext cx="9887835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 userDrawn="1"/>
        </p:nvSpPr>
        <p:spPr>
          <a:xfrm>
            <a:off x="768096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3" name="Picture 57">
            <a:extLst>
              <a:ext uri="{FF2B5EF4-FFF2-40B4-BE49-F238E27FC236}">
                <a16:creationId xmlns:a16="http://schemas.microsoft.com/office/drawing/2014/main" id="{9F759052-191B-B24B-BBDD-3FA59FC9E03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544" y="391999"/>
            <a:ext cx="884303" cy="3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5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3848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3848" cy="662610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9226" y="1729568"/>
            <a:ext cx="6184238" cy="482019"/>
          </a:xfrm>
        </p:spPr>
        <p:txBody>
          <a:bodyPr lIns="0" anchor="b">
            <a:noAutofit/>
          </a:bodyPr>
          <a:lstStyle>
            <a:lvl1pPr>
              <a:defRPr sz="2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9226" y="2852531"/>
            <a:ext cx="618423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2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 userDrawn="1"/>
        </p:nvSpPr>
        <p:spPr>
          <a:xfrm>
            <a:off x="5659227" y="2452044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2DB3A-2849-8D4A-8B24-9ED495A43E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85F9F-E87E-4E84-A301-568289B1B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512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5E76-93B0-4F75-B106-DAFB903A2B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183" y="565663"/>
            <a:ext cx="5854818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4470" y="2302901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096" y="783026"/>
            <a:ext cx="10110436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4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1153" y="2302995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1153" y="282216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1153" y="3341343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1153" y="3860517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1153" y="4379689"/>
            <a:ext cx="439953" cy="395562"/>
          </a:xfrm>
        </p:spPr>
        <p:txBody>
          <a:bodyPr lIns="0" rIns="0">
            <a:noAutofit/>
          </a:bodyPr>
          <a:lstStyle>
            <a:lvl1pPr algn="ctr">
              <a:defRPr sz="200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 userDrawn="1"/>
        </p:nvSpPr>
        <p:spPr>
          <a:xfrm>
            <a:off x="761288" y="1867578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4470" y="2822098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4470" y="3341295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4470" y="3860492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4470" y="4379689"/>
            <a:ext cx="8814062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400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138000-7156-634F-A6D0-6F7690252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2BB0-137B-434F-A197-25B5626B03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vmlDrawing" Target="../drawings/vmlDrawing1.vml"/><Relationship Id="rId27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image" Target="../media/image2.jpg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image" Target="../media/image17.emf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oleObject" Target="../embeddings/oleObject2.bin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vmlDrawing" Target="../drawings/vmlDrawing2.v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0B8F01B-095E-4144-A3E4-C19FC4D525B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19517564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think-cell Slide" r:id="rId24" imgW="7772400" imgH="10058400" progId="TCLayout.ActiveDocument.1">
                  <p:embed/>
                </p:oleObj>
              </mc:Choice>
              <mc:Fallback>
                <p:oleObj name="think-cell Slide" r:id="rId2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3600" y="635760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067D-4DD6-1945-911D-846CE543D5C2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3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33" r:id="rId3"/>
    <p:sldLayoutId id="2147483721" r:id="rId4"/>
    <p:sldLayoutId id="2147483734" r:id="rId5"/>
    <p:sldLayoutId id="2147483756" r:id="rId6"/>
    <p:sldLayoutId id="2147483682" r:id="rId7"/>
    <p:sldLayoutId id="2147483678" r:id="rId8"/>
    <p:sldLayoutId id="2147483683" r:id="rId9"/>
    <p:sldLayoutId id="2147483693" r:id="rId10"/>
    <p:sldLayoutId id="2147483723" r:id="rId11"/>
    <p:sldLayoutId id="2147483724" r:id="rId12"/>
    <p:sldLayoutId id="2147483725" r:id="rId13"/>
    <p:sldLayoutId id="2147483726" r:id="rId14"/>
    <p:sldLayoutId id="2147483679" r:id="rId15"/>
    <p:sldLayoutId id="2147483727" r:id="rId16"/>
    <p:sldLayoutId id="2147483729" r:id="rId17"/>
    <p:sldLayoutId id="2147483730" r:id="rId18"/>
    <p:sldLayoutId id="2147483731" r:id="rId19"/>
    <p:sldLayoutId id="214748373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BA4D0E1-956D-DD49-8541-C2988CBC8AB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3065434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think-cell Slide" r:id="rId24" imgW="7772400" imgH="10058400" progId="TCLayout.ActiveDocument.1">
                  <p:embed/>
                </p:oleObj>
              </mc:Choice>
              <mc:Fallback>
                <p:oleObj name="think-cell Slide" r:id="rId2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3600" y="6356350"/>
            <a:ext cx="386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F6404-9E78-844F-B5FC-770CD9591C85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168A7-4574-4FD8-965C-D37BC160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1200" y="6357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48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57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5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tiff"/><Relationship Id="rId5" Type="http://schemas.openxmlformats.org/officeDocument/2006/relationships/image" Target="../media/image62.tiff"/><Relationship Id="rId4" Type="http://schemas.openxmlformats.org/officeDocument/2006/relationships/image" Target="../media/image6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swiss/" TargetMode="External"/><Relationship Id="rId7" Type="http://schemas.openxmlformats.org/officeDocument/2006/relationships/hyperlink" Target="https://ourworldindata.org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hyperlink" Target="https://storage.googleapis.com/openimages/web/index.html" TargetMode="Externa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datastudio.oraclecorp.com/?root=notebooks&amp;notebook=dsq92eAj7Rz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9.146.180.78:32678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gql-lang.org/spec/1.2/#introduction" TargetMode="External"/><Relationship Id="rId2" Type="http://schemas.openxmlformats.org/officeDocument/2006/relationships/hyperlink" Target="https://docs.oracle.com/cd/E56133_01/latest/index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abs.oracle.com/pls/apex/f?p=LABS:10" TargetMode="External"/><Relationship Id="rId5" Type="http://schemas.openxmlformats.org/officeDocument/2006/relationships/hyperlink" Target="https://www.zoo.ch/de/naturschutz-tiere/naturschutzprojekte/antarctic-research" TargetMode="External"/><Relationship Id="rId4" Type="http://schemas.openxmlformats.org/officeDocument/2006/relationships/hyperlink" Target="http://datastudio.oraclecorp.com/docs/apidoc/swagger-ui.html#/Notebooks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78.png"/><Relationship Id="rId18" Type="http://schemas.openxmlformats.org/officeDocument/2006/relationships/image" Target="../media/image81.png"/><Relationship Id="rId3" Type="http://schemas.openxmlformats.org/officeDocument/2006/relationships/image" Target="../media/image73.png"/><Relationship Id="rId21" Type="http://schemas.openxmlformats.org/officeDocument/2006/relationships/image" Target="../media/image83.tiff"/><Relationship Id="rId7" Type="http://schemas.openxmlformats.org/officeDocument/2006/relationships/image" Target="../media/image75.png"/><Relationship Id="rId12" Type="http://schemas.microsoft.com/office/2007/relationships/hdphoto" Target="../media/hdphoto8.wdp"/><Relationship Id="rId17" Type="http://schemas.microsoft.com/office/2007/relationships/hdphoto" Target="../media/hdphoto10.wdp"/><Relationship Id="rId2" Type="http://schemas.openxmlformats.org/officeDocument/2006/relationships/image" Target="../media/image72.png"/><Relationship Id="rId16" Type="http://schemas.openxmlformats.org/officeDocument/2006/relationships/image" Target="../media/image80.png"/><Relationship Id="rId2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79.png"/><Relationship Id="rId10" Type="http://schemas.microsoft.com/office/2007/relationships/hdphoto" Target="../media/hdphoto7.wdp"/><Relationship Id="rId19" Type="http://schemas.openxmlformats.org/officeDocument/2006/relationships/image" Target="../media/image82.png"/><Relationship Id="rId4" Type="http://schemas.microsoft.com/office/2007/relationships/hdphoto" Target="../media/hdphoto4.wdp"/><Relationship Id="rId9" Type="http://schemas.openxmlformats.org/officeDocument/2006/relationships/image" Target="../media/image76.png"/><Relationship Id="rId14" Type="http://schemas.microsoft.com/office/2007/relationships/hdphoto" Target="../media/hdphoto9.wdp"/><Relationship Id="rId22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1.xml"/><Relationship Id="rId7" Type="http://schemas.openxmlformats.org/officeDocument/2006/relationships/image" Target="../media/image29.png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516E094-5D59-2D41-9650-CC28191A64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06297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46F31C4-DC92-7E48-BAB6-95E8584518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Georgia" panose="02040502050405020303" pitchFamily="18" charset="0"/>
              <a:ea typeface="+mj-ea"/>
              <a:sym typeface="Georgia" panose="02040502050405020303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4B5E89-ABC3-7E45-9346-FF40C369DA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Presenter’s Name</a:t>
            </a:r>
          </a:p>
          <a:p>
            <a:r>
              <a:rPr lang="en-US" dirty="0"/>
              <a:t>Presenter’s Title</a:t>
            </a:r>
          </a:p>
          <a:p>
            <a:r>
              <a:rPr lang="en-US" dirty="0"/>
              <a:t>Organization, Division or Business Unit</a:t>
            </a:r>
          </a:p>
          <a:p>
            <a:r>
              <a:rPr lang="en-US" dirty="0"/>
              <a:t>Month 00, </a:t>
            </a:r>
            <a:r>
              <a:rPr lang="is-IS" dirty="0"/>
              <a:t>2019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F98A6F-1063-844D-8524-BF1656C7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slide with picture border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BE6865-93D5-2148-984E-02DEC3861A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6CDC6D7-090C-A046-A4D5-879A01F3A1C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C077218-773D-0B46-AF5F-D68AC32590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15151D-D174-1E40-AC0C-B40BAB4462B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4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885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4FB44-685C-F146-BC0F-E865124A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 all human-</a:t>
            </a:r>
            <a:r>
              <a:rPr lang="de-DE" dirty="0" err="1"/>
              <a:t>induced</a:t>
            </a:r>
            <a:r>
              <a:rPr lang="de-DE" dirty="0"/>
              <a:t> </a:t>
            </a:r>
            <a:r>
              <a:rPr lang="de-DE" dirty="0" err="1"/>
              <a:t>threats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equal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E04A9C-5165-7345-8365-E6504130D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96" y="2124521"/>
            <a:ext cx="9887835" cy="730064"/>
          </a:xfrm>
        </p:spPr>
        <p:txBody>
          <a:bodyPr/>
          <a:lstStyle/>
          <a:p>
            <a:pPr algn="ctr"/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pressures</a:t>
            </a:r>
            <a:r>
              <a:rPr lang="de-DE" sz="1600" dirty="0"/>
              <a:t> (such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climate</a:t>
            </a:r>
            <a:r>
              <a:rPr lang="de-DE" sz="1600" dirty="0"/>
              <a:t> </a:t>
            </a:r>
            <a:r>
              <a:rPr lang="de-DE" sz="1600" dirty="0" err="1"/>
              <a:t>change</a:t>
            </a:r>
            <a:r>
              <a:rPr lang="de-DE" sz="1600" dirty="0"/>
              <a:t>)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be</a:t>
            </a:r>
            <a:r>
              <a:rPr lang="de-DE" sz="1600" dirty="0"/>
              <a:t> </a:t>
            </a:r>
            <a:r>
              <a:rPr lang="de-DE" sz="1600" dirty="0" err="1"/>
              <a:t>indirect</a:t>
            </a:r>
            <a:r>
              <a:rPr lang="de-DE" sz="1600" dirty="0"/>
              <a:t> </a:t>
            </a:r>
            <a:r>
              <a:rPr lang="de-DE" sz="1600" dirty="0" err="1"/>
              <a:t>or</a:t>
            </a:r>
            <a:r>
              <a:rPr lang="de-DE" sz="1600" dirty="0"/>
              <a:t> </a:t>
            </a:r>
            <a:r>
              <a:rPr lang="de-DE" sz="1600" dirty="0" err="1"/>
              <a:t>cascade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linked</a:t>
            </a:r>
            <a:r>
              <a:rPr lang="de-DE" sz="1600" dirty="0"/>
              <a:t> </a:t>
            </a:r>
            <a:r>
              <a:rPr lang="de-DE" sz="1600" dirty="0" err="1"/>
              <a:t>closely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other</a:t>
            </a:r>
            <a:r>
              <a:rPr lang="de-DE" sz="1600" dirty="0"/>
              <a:t> </a:t>
            </a:r>
            <a:r>
              <a:rPr lang="de-DE" sz="1600" dirty="0" err="1"/>
              <a:t>factors</a:t>
            </a:r>
            <a:endParaRPr lang="de-DE" sz="16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61FE7A-B210-CA47-A2BF-67EBE4F502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A93301-1C8D-7B4D-B597-4AAAB5C4F0D0}"/>
              </a:ext>
            </a:extLst>
          </p:cNvPr>
          <p:cNvGrpSpPr/>
          <p:nvPr/>
        </p:nvGrpSpPr>
        <p:grpSpPr>
          <a:xfrm>
            <a:off x="1583524" y="2570687"/>
            <a:ext cx="8487755" cy="3513965"/>
            <a:chOff x="1235795" y="2363688"/>
            <a:chExt cx="8964370" cy="371128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20F5CB0-8C99-3B49-8F6B-AAFF9689E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5795" y="2363688"/>
              <a:ext cx="8964370" cy="3711286"/>
            </a:xfrm>
            <a:prstGeom prst="rect">
              <a:avLst/>
            </a:prstGeom>
          </p:spPr>
        </p:pic>
        <p:sp>
          <p:nvSpPr>
            <p:cNvPr id="16" name="Rechteck: abgerundete Ecken 10">
              <a:extLst>
                <a:ext uri="{FF2B5EF4-FFF2-40B4-BE49-F238E27FC236}">
                  <a16:creationId xmlns:a16="http://schemas.microsoft.com/office/drawing/2014/main" id="{F068B63D-4AC9-9A46-924A-ECCAB3F1E57D}"/>
                </a:ext>
              </a:extLst>
            </p:cNvPr>
            <p:cNvSpPr/>
            <p:nvPr/>
          </p:nvSpPr>
          <p:spPr>
            <a:xfrm>
              <a:off x="6488092" y="2553542"/>
              <a:ext cx="483826" cy="434160"/>
            </a:xfrm>
            <a:prstGeom prst="roundRect">
              <a:avLst/>
            </a:prstGeom>
            <a:noFill/>
            <a:ln w="19050">
              <a:solidFill>
                <a:srgbClr val="F8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7" name="Rechteck: abgerundete Ecken 11">
              <a:extLst>
                <a:ext uri="{FF2B5EF4-FFF2-40B4-BE49-F238E27FC236}">
                  <a16:creationId xmlns:a16="http://schemas.microsoft.com/office/drawing/2014/main" id="{94BBFFDA-B145-0D4E-8433-A8A1B1FE45AC}"/>
                </a:ext>
              </a:extLst>
            </p:cNvPr>
            <p:cNvSpPr/>
            <p:nvPr/>
          </p:nvSpPr>
          <p:spPr>
            <a:xfrm>
              <a:off x="2436792" y="5144156"/>
              <a:ext cx="7403373" cy="105590"/>
            </a:xfrm>
            <a:prstGeom prst="roundRect">
              <a:avLst/>
            </a:prstGeom>
            <a:noFill/>
            <a:ln w="19050">
              <a:solidFill>
                <a:srgbClr val="F8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8" name="Rechteck: abgerundete Ecken 12">
              <a:extLst>
                <a:ext uri="{FF2B5EF4-FFF2-40B4-BE49-F238E27FC236}">
                  <a16:creationId xmlns:a16="http://schemas.microsoft.com/office/drawing/2014/main" id="{9DCC0EE9-329B-7D45-9CBA-5768AA3D7CD0}"/>
                </a:ext>
              </a:extLst>
            </p:cNvPr>
            <p:cNvSpPr/>
            <p:nvPr/>
          </p:nvSpPr>
          <p:spPr>
            <a:xfrm>
              <a:off x="5234153" y="2553542"/>
              <a:ext cx="664613" cy="434160"/>
            </a:xfrm>
            <a:prstGeom prst="roundRect">
              <a:avLst/>
            </a:prstGeom>
            <a:noFill/>
            <a:ln w="19050">
              <a:solidFill>
                <a:srgbClr val="F8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9" name="Rechteck: abgerundete Ecken 13">
              <a:extLst>
                <a:ext uri="{FF2B5EF4-FFF2-40B4-BE49-F238E27FC236}">
                  <a16:creationId xmlns:a16="http://schemas.microsoft.com/office/drawing/2014/main" id="{A805BBDE-FA62-EB4A-9B88-9702E7056673}"/>
                </a:ext>
              </a:extLst>
            </p:cNvPr>
            <p:cNvSpPr/>
            <p:nvPr/>
          </p:nvSpPr>
          <p:spPr>
            <a:xfrm>
              <a:off x="8344129" y="2579128"/>
              <a:ext cx="483826" cy="434160"/>
            </a:xfrm>
            <a:prstGeom prst="roundRect">
              <a:avLst/>
            </a:prstGeom>
            <a:noFill/>
            <a:ln w="19050">
              <a:solidFill>
                <a:srgbClr val="F8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0" name="Rechteck: abgerundete Ecken 14">
              <a:extLst>
                <a:ext uri="{FF2B5EF4-FFF2-40B4-BE49-F238E27FC236}">
                  <a16:creationId xmlns:a16="http://schemas.microsoft.com/office/drawing/2014/main" id="{2C827649-E2DB-E849-B754-91A450E3A96F}"/>
                </a:ext>
              </a:extLst>
            </p:cNvPr>
            <p:cNvSpPr/>
            <p:nvPr/>
          </p:nvSpPr>
          <p:spPr>
            <a:xfrm>
              <a:off x="2436792" y="3151280"/>
              <a:ext cx="7403373" cy="138676"/>
            </a:xfrm>
            <a:prstGeom prst="roundRect">
              <a:avLst/>
            </a:prstGeom>
            <a:noFill/>
            <a:ln w="19050">
              <a:solidFill>
                <a:srgbClr val="F8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1" name="Rechteck: abgerundete Ecken 15">
              <a:extLst>
                <a:ext uri="{FF2B5EF4-FFF2-40B4-BE49-F238E27FC236}">
                  <a16:creationId xmlns:a16="http://schemas.microsoft.com/office/drawing/2014/main" id="{0453ADD4-62E0-D44C-ACE1-A46A5CC8A635}"/>
                </a:ext>
              </a:extLst>
            </p:cNvPr>
            <p:cNvSpPr/>
            <p:nvPr/>
          </p:nvSpPr>
          <p:spPr>
            <a:xfrm>
              <a:off x="2436791" y="3304342"/>
              <a:ext cx="7403373" cy="105590"/>
            </a:xfrm>
            <a:prstGeom prst="roundRect">
              <a:avLst/>
            </a:prstGeom>
            <a:noFill/>
            <a:ln w="19050">
              <a:solidFill>
                <a:srgbClr val="F8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22" name="Rechteck: abgerundete Ecken 16">
              <a:extLst>
                <a:ext uri="{FF2B5EF4-FFF2-40B4-BE49-F238E27FC236}">
                  <a16:creationId xmlns:a16="http://schemas.microsoft.com/office/drawing/2014/main" id="{F601DD80-7E7F-DE41-809B-C2321F5FA4FB}"/>
                </a:ext>
              </a:extLst>
            </p:cNvPr>
            <p:cNvSpPr/>
            <p:nvPr/>
          </p:nvSpPr>
          <p:spPr>
            <a:xfrm>
              <a:off x="2436791" y="3409932"/>
              <a:ext cx="7403373" cy="137992"/>
            </a:xfrm>
            <a:prstGeom prst="roundRect">
              <a:avLst/>
            </a:prstGeom>
            <a:noFill/>
            <a:ln w="19050">
              <a:solidFill>
                <a:srgbClr val="F8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9511FB5E-3994-154C-B1A4-7F3711BF7784}"/>
              </a:ext>
            </a:extLst>
          </p:cNvPr>
          <p:cNvSpPr/>
          <p:nvPr/>
        </p:nvSpPr>
        <p:spPr>
          <a:xfrm>
            <a:off x="2247820" y="6125321"/>
            <a:ext cx="8964370" cy="24622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900" b="1" dirty="0">
                <a:latin typeface="Oracle Sans" panose="020B0503020204020204" pitchFamily="34" charset="0"/>
                <a:cs typeface="Oracle Sans" panose="020B0503020204020204" pitchFamily="34" charset="0"/>
              </a:rPr>
              <a:t>Source: </a:t>
            </a:r>
            <a:r>
              <a:rPr lang="en-US" sz="9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Trathan</a:t>
            </a:r>
            <a:r>
              <a:rPr lang="en-US" sz="900" dirty="0">
                <a:latin typeface="Oracle Sans" panose="020B0503020204020204" pitchFamily="34" charset="0"/>
                <a:cs typeface="Oracle Sans" panose="020B0503020204020204" pitchFamily="34" charset="0"/>
              </a:rPr>
              <a:t>, Phil N., et al. "Pollution, habitat loss, fishing, and climate change as critical threats to penguins." </a:t>
            </a:r>
            <a:r>
              <a:rPr lang="en-US" sz="900" i="1" dirty="0">
                <a:latin typeface="Oracle Sans" panose="020B0503020204020204" pitchFamily="34" charset="0"/>
                <a:cs typeface="Oracle Sans" panose="020B0503020204020204" pitchFamily="34" charset="0"/>
              </a:rPr>
              <a:t>Conservation Biology </a:t>
            </a:r>
            <a:r>
              <a:rPr lang="en-US" sz="900" dirty="0">
                <a:latin typeface="Oracle Sans" panose="020B0503020204020204" pitchFamily="34" charset="0"/>
                <a:cs typeface="Oracle Sans" panose="020B0503020204020204" pitchFamily="34" charset="0"/>
              </a:rPr>
              <a:t>29.1 (2015): 31-41.</a:t>
            </a:r>
          </a:p>
        </p:txBody>
      </p:sp>
    </p:spTree>
    <p:extLst>
      <p:ext uri="{BB962C8B-B14F-4D97-AF65-F5344CB8AC3E}">
        <p14:creationId xmlns:p14="http://schemas.microsoft.com/office/powerpoint/2010/main" val="297762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EE5093-B09B-FC47-AA72-99FC40AA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disentangle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web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threats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E29CFC-298B-E240-ADFD-1E9C94B5DB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C701BF2-36BD-2A47-BDB9-C99DC91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38" y="2005661"/>
            <a:ext cx="3497156" cy="17232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9D88E08-D4AE-F54C-951E-D0FABC78F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7" b="9938"/>
          <a:stretch/>
        </p:blipFill>
        <p:spPr>
          <a:xfrm>
            <a:off x="6356733" y="1889803"/>
            <a:ext cx="3990705" cy="19549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F2A651F-97E9-DE40-A9A7-5C23324D7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676" y="2403161"/>
            <a:ext cx="4526673" cy="1441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67F9765-EE9C-F94C-9E94-BD0172ED1A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0" t="-1" b="-1573"/>
          <a:stretch/>
        </p:blipFill>
        <p:spPr>
          <a:xfrm>
            <a:off x="331570" y="3400389"/>
            <a:ext cx="4451319" cy="214991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5772C14-A9D5-144C-BB57-9DE70A7E2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611" y="4410880"/>
            <a:ext cx="3229567" cy="182961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0FFD8BA-D861-844E-AF98-D7719554D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1459" y="3123957"/>
            <a:ext cx="4410547" cy="202755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9BB5B1F-39D5-F440-AB45-290E84D8DE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677" y="4581106"/>
            <a:ext cx="3719052" cy="16861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C9B082F4-8C39-4742-A3C8-24CEF03DD9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7335" y="2725172"/>
            <a:ext cx="3296427" cy="2008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4D8523B-90C0-8640-91B1-7B61E2F56B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8018" y="4358112"/>
            <a:ext cx="3583902" cy="205453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77333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A93E6-9701-B344-BA51-9CA0468B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roles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Zoo Zürich </a:t>
            </a:r>
            <a:r>
              <a:rPr lang="de-DE" dirty="0" err="1"/>
              <a:t>play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penguins</a:t>
            </a:r>
            <a:r>
              <a:rPr lang="de-DE" dirty="0"/>
              <a:t>?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A74DB5-A439-8A4D-908C-FFB7828565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5CDAECD-3FC4-284C-A756-E695AC9B4DC9}"/>
              </a:ext>
            </a:extLst>
          </p:cNvPr>
          <p:cNvSpPr/>
          <p:nvPr/>
        </p:nvSpPr>
        <p:spPr>
          <a:xfrm>
            <a:off x="768096" y="1991180"/>
            <a:ext cx="466520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A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colony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of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22 King Penguins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are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ambassdors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to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their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counterparts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in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the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sub-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Antartic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wild –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they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fascinated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1.2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million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visitors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last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year</a:t>
            </a:r>
            <a:endParaRPr lang="de-DE" sz="14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endParaRPr lang="en-US" sz="1600" dirty="0"/>
          </a:p>
        </p:txBody>
      </p:sp>
      <p:pic>
        <p:nvPicPr>
          <p:cNvPr id="7" name="Picture 2" descr="Bildergebnis fÃ¼r king penguins zoo zÃ¼rich">
            <a:extLst>
              <a:ext uri="{FF2B5EF4-FFF2-40B4-BE49-F238E27FC236}">
                <a16:creationId xmlns:a16="http://schemas.microsoft.com/office/drawing/2014/main" id="{0BA275D1-6BEA-6344-B6C8-736BCC219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53" y="2863794"/>
            <a:ext cx="3715769" cy="20901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0AD7D05-5D8C-B74D-A2BC-A959C251ADD7}"/>
              </a:ext>
            </a:extLst>
          </p:cNvPr>
          <p:cNvSpPr/>
          <p:nvPr/>
        </p:nvSpPr>
        <p:spPr>
          <a:xfrm>
            <a:off x="6387920" y="1991180"/>
            <a:ext cx="43581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We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collaborate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with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in-situ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research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and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collaboration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with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Antarctic</a:t>
            </a:r>
            <a:r>
              <a:rPr lang="de-DE" sz="1400" dirty="0">
                <a:latin typeface="Oracle Sans" panose="020B0503020204020204" pitchFamily="34" charset="0"/>
                <a:cs typeface="Oracle Sans" panose="020B0503020204020204" pitchFamily="34" charset="0"/>
              </a:rPr>
              <a:t> Research Trust (ART)</a:t>
            </a:r>
            <a:endParaRPr lang="en-US" sz="140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9" name="Picture 2" descr="Antarctic Research Trust">
            <a:extLst>
              <a:ext uri="{FF2B5EF4-FFF2-40B4-BE49-F238E27FC236}">
                <a16:creationId xmlns:a16="http://schemas.microsoft.com/office/drawing/2014/main" id="{7758F8DC-590E-1B41-8EAF-7CA9E66B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61" y="2878459"/>
            <a:ext cx="3135272" cy="20901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FD3DF858-26CD-ED4D-9E30-9A9AE0A169C2}"/>
              </a:ext>
            </a:extLst>
          </p:cNvPr>
          <p:cNvSpPr txBox="1">
            <a:spLocks/>
          </p:cNvSpPr>
          <p:nvPr/>
        </p:nvSpPr>
        <p:spPr bwMode="gray">
          <a:xfrm>
            <a:off x="768096" y="5203717"/>
            <a:ext cx="10423645" cy="9890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1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2pPr>
            <a:lvl3pPr marL="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3pPr>
            <a:lvl4pPr marL="4114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–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4pPr>
            <a:lvl5pPr marL="59436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/>
              </a:buClr>
              <a:buFont typeface="Wingdings" pitchFamily="2" charset="2"/>
              <a:buChar char="§"/>
            </a:pP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We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partner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with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ART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to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better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understand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feeding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and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nesting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distribution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patterns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in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order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to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make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evidence-based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decisions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for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identifying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critical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grounds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to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protect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</a:t>
            </a:r>
            <a:r>
              <a:rPr lang="de-DE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restore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4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GPS loggers are fitted to various species including rockhopper, Magellan penguins, King and Gentoo penguins to learn more about how far animals have to swim  to forage</a:t>
            </a:r>
            <a:endParaRPr lang="de-DE" sz="2000" dirty="0"/>
          </a:p>
          <a:p>
            <a:endParaRPr lang="de-DE" sz="2000" dirty="0"/>
          </a:p>
          <a:p>
            <a:r>
              <a:rPr lang="de-DE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4811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58C0C9-E5A2-2F47-9CC0-40066056AB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765AF7F0-3C4A-584D-A3A4-8F85E38C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28" y="1627121"/>
            <a:ext cx="5223934" cy="30735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F46F688D-0DD4-E14A-8BB2-FDCBDA727368}"/>
              </a:ext>
            </a:extLst>
          </p:cNvPr>
          <p:cNvSpPr/>
          <p:nvPr/>
        </p:nvSpPr>
        <p:spPr>
          <a:xfrm>
            <a:off x="768096" y="2123259"/>
            <a:ext cx="50582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/>
              <a:t>Warmer waters, heat waves, lead to climate-forcing shifts in foraging and nesting requirements:</a:t>
            </a:r>
          </a:p>
          <a:p>
            <a:pPr fontAlgn="base"/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King Penguins swim further to find sufficient prey</a:t>
            </a:r>
            <a:br>
              <a:rPr lang="en-US" sz="1600" dirty="0"/>
            </a:br>
            <a:r>
              <a:rPr lang="en-US" sz="800" dirty="0"/>
              <a:t>(</a:t>
            </a:r>
            <a:r>
              <a:rPr lang="en-US" sz="800" dirty="0" err="1"/>
              <a:t>Cristofari</a:t>
            </a:r>
            <a:r>
              <a:rPr lang="en-US" sz="800" dirty="0"/>
              <a:t>, 2018)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Underfed Rockhopper adults returning from foraging grounds led to underfed chicks</a:t>
            </a:r>
            <a:br>
              <a:rPr lang="en-US" sz="1600" dirty="0"/>
            </a:br>
            <a:r>
              <a:rPr lang="en-US" sz="800" dirty="0"/>
              <a:t>(Crawford </a:t>
            </a:r>
            <a:r>
              <a:rPr lang="en-US" sz="800" i="1" dirty="0"/>
              <a:t>et al., </a:t>
            </a:r>
            <a:r>
              <a:rPr lang="en-US" sz="800" dirty="0"/>
              <a:t>2008) </a:t>
            </a:r>
          </a:p>
          <a:p>
            <a:endParaRPr lang="en-US" sz="1600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99D4A93-E7D7-694E-B63B-5BE9045AB5E8}"/>
              </a:ext>
            </a:extLst>
          </p:cNvPr>
          <p:cNvSpPr/>
          <p:nvPr/>
        </p:nvSpPr>
        <p:spPr>
          <a:xfrm>
            <a:off x="5826328" y="4740523"/>
            <a:ext cx="522393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Oracle Sans" panose="020B0503020204020204" pitchFamily="34" charset="0"/>
                <a:cs typeface="Oracle Sans" panose="020B0503020204020204" pitchFamily="34" charset="0"/>
              </a:rPr>
              <a:t>Sea Surface Temperature Is Rising Globally</a:t>
            </a:r>
          </a:p>
          <a:p>
            <a:r>
              <a:rPr lang="en-US" sz="900" dirty="0">
                <a:latin typeface="Oracle Sans" panose="020B0503020204020204" pitchFamily="34" charset="0"/>
                <a:cs typeface="Oracle Sans" panose="020B0503020204020204" pitchFamily="34" charset="0"/>
              </a:rPr>
              <a:t>Ocean surface temperatures have risen each decade by 0.13°F on average since 1900. </a:t>
            </a:r>
            <a:r>
              <a:rPr lang="en-US" sz="900" i="1" dirty="0">
                <a:latin typeface="Oracle Sans" panose="020B0503020204020204" pitchFamily="34" charset="0"/>
                <a:cs typeface="Oracle Sans" panose="020B0503020204020204" pitchFamily="34" charset="0"/>
              </a:rPr>
              <a:t>Source: EPA, Credit: Thomas Wilburn/NPR</a:t>
            </a:r>
          </a:p>
          <a:p>
            <a:endParaRPr lang="en-US" sz="900" i="1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900" dirty="0">
                <a:latin typeface="Oracle Sans" panose="020B0503020204020204" pitchFamily="34" charset="0"/>
                <a:cs typeface="Oracle Sans" panose="020B0503020204020204" pitchFamily="34" charset="0"/>
              </a:rPr>
              <a:t>Citations: RJM Crawford, AB </a:t>
            </a:r>
            <a:r>
              <a:rPr lang="en-US" sz="9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Makhado</a:t>
            </a:r>
            <a:r>
              <a:rPr lang="en-US" sz="900" dirty="0">
                <a:latin typeface="Oracle Sans" panose="020B0503020204020204" pitchFamily="34" charset="0"/>
                <a:cs typeface="Oracle Sans" panose="020B0503020204020204" pitchFamily="34" charset="0"/>
              </a:rPr>
              <a:t>, L Upfold &amp; BM Dyer (2008) Mass on arrival of rockhopper penguins at Marion Island correlated with breeding success, African Journal of Marine Science, 30:1, 185-188, DOI: 10.2989/AJMS.2008.30.1.19.469</a:t>
            </a:r>
          </a:p>
          <a:p>
            <a:endParaRPr lang="en-US" sz="9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r>
              <a:rPr lang="en-US" sz="900" dirty="0" err="1">
                <a:latin typeface="Oracle Sans" panose="020B0503020204020204" pitchFamily="34" charset="0"/>
                <a:cs typeface="Oracle Sans" panose="020B0503020204020204" pitchFamily="34" charset="0"/>
              </a:rPr>
              <a:t>Cristofari</a:t>
            </a:r>
            <a:r>
              <a:rPr lang="en-US" sz="900" dirty="0">
                <a:latin typeface="Oracle Sans" panose="020B0503020204020204" pitchFamily="34" charset="0"/>
                <a:cs typeface="Oracle Sans" panose="020B0503020204020204" pitchFamily="34" charset="0"/>
              </a:rPr>
              <a:t>, Robin, et al. "Climate-driven range shifts of the king penguin in a fragmented ecosystem." Nature Climate Change 8.3 (2018): 245.</a:t>
            </a:r>
          </a:p>
          <a:p>
            <a:endParaRPr lang="en-US" sz="900" i="1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9484A5-8407-4FD2-B430-DC92DC09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Threat</a:t>
            </a:r>
            <a:r>
              <a:rPr lang="de-CH" dirty="0"/>
              <a:t>: a </a:t>
            </a:r>
            <a:r>
              <a:rPr lang="de-CH" dirty="0" err="1"/>
              <a:t>warming</a:t>
            </a:r>
            <a:r>
              <a:rPr lang="de-CH" dirty="0"/>
              <a:t> </a:t>
            </a:r>
            <a:r>
              <a:rPr lang="de-CH" dirty="0" err="1"/>
              <a:t>climate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950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87025D-83F5-5B4E-84C2-D38E7D0D1F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0050B9F-0FAA-E44B-9221-679EBE5CA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900" y="4442275"/>
            <a:ext cx="2459216" cy="16406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940C6AFF-F575-0841-9360-6F16921D0903}"/>
              </a:ext>
            </a:extLst>
          </p:cNvPr>
          <p:cNvSpPr/>
          <p:nvPr/>
        </p:nvSpPr>
        <p:spPr>
          <a:xfrm>
            <a:off x="768096" y="2123259"/>
            <a:ext cx="104790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/>
              <a:t>There is  an inverse impact on  population trends for Gentoo (increasing) vs. most other Antarctic-distributed penguin species (King penguins, Chinstrap, </a:t>
            </a:r>
            <a:r>
              <a:rPr lang="en-US" dirty="0" err="1"/>
              <a:t>Adelie</a:t>
            </a:r>
            <a:r>
              <a:rPr lang="en-US" dirty="0"/>
              <a:t>, King and Emperor)  in response to climate variation. </a:t>
            </a:r>
            <a:r>
              <a:rPr lang="en-US" sz="900" dirty="0"/>
              <a:t>Special Report on the Ocean and Cryosphere in a Changing Climate. Chapter:3 Polar Regions. September 2019</a:t>
            </a:r>
          </a:p>
          <a:p>
            <a:pPr marL="285750" indent="-285750" fontAlgn="base">
              <a:buFontTx/>
              <a:buChar char="-"/>
            </a:pPr>
            <a:endParaRPr lang="en-US" dirty="0"/>
          </a:p>
          <a:p>
            <a:pPr marL="285750" indent="-285750" fontAlgn="base">
              <a:buFont typeface="Wingdings" pitchFamily="2" charset="2"/>
              <a:buChar char="§"/>
            </a:pPr>
            <a:r>
              <a:rPr lang="en-US" dirty="0"/>
              <a:t>Penguins need to balance change shifting ice conditions and a reduce prey availability </a:t>
            </a:r>
          </a:p>
          <a:p>
            <a:pPr marL="285750" indent="-285750" fontAlgn="base">
              <a:buFont typeface="Wingdings" pitchFamily="2" charset="2"/>
              <a:buChar char="§"/>
            </a:pPr>
            <a:endParaRPr lang="en-US" dirty="0"/>
          </a:p>
          <a:p>
            <a:pPr marL="285750" indent="-285750" fontAlgn="base">
              <a:buFont typeface="Wingdings" pitchFamily="2" charset="2"/>
              <a:buChar char="§"/>
            </a:pPr>
            <a:r>
              <a:rPr lang="en-US" dirty="0"/>
              <a:t>Storms and rain was the most common cause in the 50% of 3,500 Magellan penguin chicks followed for 25 years </a:t>
            </a:r>
            <a:r>
              <a:rPr lang="en-US" sz="900" dirty="0"/>
              <a:t>(Boersma et al., 2014)</a:t>
            </a:r>
          </a:p>
          <a:p>
            <a:pPr marL="285750" indent="-285750" fontAlgn="base">
              <a:buFontTx/>
              <a:buChar char="-"/>
            </a:pPr>
            <a:endParaRPr lang="en-US" dirty="0"/>
          </a:p>
          <a:p>
            <a:pPr marL="285750" indent="-285750" fontAlgn="base">
              <a:buFontTx/>
              <a:buChar char="-"/>
            </a:pPr>
            <a:endParaRPr lang="en-US" dirty="0"/>
          </a:p>
          <a:p>
            <a:pPr marL="285750" indent="-285750" fontAlgn="base">
              <a:buFontTx/>
              <a:buChar char="-"/>
            </a:pPr>
            <a:endParaRPr lang="en-US" dirty="0"/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36C83302-E29F-47FE-A281-FF18556C7871}"/>
              </a:ext>
            </a:extLst>
          </p:cNvPr>
          <p:cNvSpPr txBox="1">
            <a:spLocks/>
          </p:cNvSpPr>
          <p:nvPr/>
        </p:nvSpPr>
        <p:spPr>
          <a:xfrm>
            <a:off x="768096" y="783026"/>
            <a:ext cx="9887834" cy="844095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Threat: climate-variation:</a:t>
            </a:r>
            <a:br>
              <a:rPr lang="en-US" dirty="0"/>
            </a:br>
            <a:r>
              <a:rPr lang="en-US" dirty="0"/>
              <a:t> has a different impact on each species!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86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9DA72-B99E-034F-905D-9AE32132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Threat</a:t>
            </a:r>
            <a:r>
              <a:rPr lang="de-DE" dirty="0"/>
              <a:t>: </a:t>
            </a:r>
            <a:r>
              <a:rPr lang="de-DE" dirty="0" err="1"/>
              <a:t>overfishing</a:t>
            </a:r>
            <a:r>
              <a:rPr lang="de-DE" dirty="0"/>
              <a:t> &amp; </a:t>
            </a:r>
            <a:r>
              <a:rPr lang="de-DE" dirty="0" err="1"/>
              <a:t>harvesting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DC920D-0987-6346-B0D5-EAAB6F428E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2ED88EE-1E3B-1444-90E8-55B166AC5878}"/>
              </a:ext>
            </a:extLst>
          </p:cNvPr>
          <p:cNvSpPr txBox="1">
            <a:spLocks/>
          </p:cNvSpPr>
          <p:nvPr/>
        </p:nvSpPr>
        <p:spPr>
          <a:xfrm>
            <a:off x="633601" y="2097087"/>
            <a:ext cx="6056096" cy="120624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Ice-loving </a:t>
            </a:r>
            <a:r>
              <a:rPr lang="en-US" sz="1800" b="1" dirty="0" err="1"/>
              <a:t>Adélie</a:t>
            </a:r>
            <a:r>
              <a:rPr lang="en-US" sz="1800" b="1" dirty="0"/>
              <a:t> and ice-avoiding chinstrap penguins have declined significantly, likely due to prey abundance</a:t>
            </a:r>
            <a:br>
              <a:rPr lang="en-US" sz="1800" b="1" dirty="0"/>
            </a:br>
            <a:r>
              <a:rPr lang="en-US" sz="900" b="1" dirty="0"/>
              <a:t>(</a:t>
            </a:r>
            <a:r>
              <a:rPr lang="en-US" sz="900" b="1" dirty="0" err="1"/>
              <a:t>Trivelpiece</a:t>
            </a:r>
            <a:r>
              <a:rPr lang="en-US" sz="900" b="1" dirty="0"/>
              <a:t>, et al., 2011)</a:t>
            </a:r>
          </a:p>
          <a:p>
            <a:endParaRPr lang="de-DE" sz="1800" b="1" dirty="0">
              <a:solidFill>
                <a:srgbClr val="4E5052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F98F59-58B2-6945-8CD7-5A5E15FD0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215" y="1382296"/>
            <a:ext cx="3247553" cy="21235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9C3E37F-324C-8543-910D-D831C87FFD77}"/>
              </a:ext>
            </a:extLst>
          </p:cNvPr>
          <p:cNvGrpSpPr/>
          <p:nvPr/>
        </p:nvGrpSpPr>
        <p:grpSpPr>
          <a:xfrm>
            <a:off x="6430479" y="3802932"/>
            <a:ext cx="4519755" cy="2553418"/>
            <a:chOff x="7129187" y="281851"/>
            <a:chExt cx="4519755" cy="255341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944C513-3489-9446-8ACF-451FDEB9D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9187" y="281851"/>
              <a:ext cx="4447890" cy="255341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33084AA-0D26-3246-8379-3EC7332BF3B6}"/>
                </a:ext>
              </a:extLst>
            </p:cNvPr>
            <p:cNvSpPr/>
            <p:nvPr/>
          </p:nvSpPr>
          <p:spPr>
            <a:xfrm>
              <a:off x="8177498" y="1863546"/>
              <a:ext cx="34714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Schematic of ecosystem perturbances on Chinstrap and </a:t>
              </a:r>
              <a:r>
                <a:rPr lang="en-US" sz="900" dirty="0" err="1"/>
                <a:t>Adelie</a:t>
              </a:r>
              <a:r>
                <a:rPr lang="en-US" sz="900" dirty="0"/>
                <a:t> penguin populations  (</a:t>
              </a:r>
              <a:r>
                <a:rPr lang="en-US" sz="900" dirty="0" err="1"/>
                <a:t>Trivelpiece</a:t>
              </a:r>
              <a:r>
                <a:rPr lang="en-US" sz="900" dirty="0"/>
                <a:t> et al., 2011)</a:t>
              </a:r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EAECD06-7009-D14C-93AF-F7D9A46F1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103" y="3157462"/>
            <a:ext cx="2999088" cy="17994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63276B7-D38A-E949-A7FA-7CF2A9799A47}"/>
              </a:ext>
            </a:extLst>
          </p:cNvPr>
          <p:cNvSpPr/>
          <p:nvPr/>
        </p:nvSpPr>
        <p:spPr>
          <a:xfrm>
            <a:off x="1359760" y="5075786"/>
            <a:ext cx="3119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Krill ( </a:t>
            </a:r>
            <a:r>
              <a:rPr lang="en-US" sz="900" i="1" dirty="0" err="1"/>
              <a:t>Euphausia</a:t>
            </a:r>
            <a:r>
              <a:rPr lang="en-US" sz="900" i="1" dirty="0"/>
              <a:t> </a:t>
            </a:r>
            <a:r>
              <a:rPr lang="en-US" sz="900" i="1" dirty="0" err="1"/>
              <a:t>superba</a:t>
            </a:r>
            <a:r>
              <a:rPr lang="en-US" sz="900" dirty="0"/>
              <a:t>) represent a critical component of the Antarctic food web. Photograph: Christian </a:t>
            </a:r>
            <a:r>
              <a:rPr lang="en-US" sz="900" dirty="0" err="1"/>
              <a:t>Åslund</a:t>
            </a:r>
            <a:r>
              <a:rPr lang="en-US" sz="900" dirty="0"/>
              <a:t>/Greenpeace</a:t>
            </a:r>
          </a:p>
          <a:p>
            <a:endParaRPr lang="en-US" sz="900" dirty="0"/>
          </a:p>
          <a:p>
            <a:r>
              <a:rPr lang="en-US" sz="900" dirty="0"/>
              <a:t>Source: https://</a:t>
            </a:r>
            <a:r>
              <a:rPr lang="en-US" sz="900" dirty="0" err="1"/>
              <a:t>www.theguardian.com</a:t>
            </a:r>
            <a:r>
              <a:rPr lang="en-US" sz="900" dirty="0"/>
              <a:t>/environment/2018/</a:t>
            </a:r>
            <a:r>
              <a:rPr lang="en-US" sz="900" dirty="0" err="1"/>
              <a:t>feb</a:t>
            </a:r>
            <a:r>
              <a:rPr lang="en-US" sz="900" dirty="0"/>
              <a:t>/14/decline-in-krill-threatens-antarctic-wildlife-from-whales-to-penguins</a:t>
            </a:r>
          </a:p>
        </p:txBody>
      </p:sp>
    </p:spTree>
    <p:extLst>
      <p:ext uri="{BB962C8B-B14F-4D97-AF65-F5344CB8AC3E}">
        <p14:creationId xmlns:p14="http://schemas.microsoft.com/office/powerpoint/2010/main" val="277647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0B618-CB89-B04E-96B2-17C4D6CD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will YOU </a:t>
            </a:r>
            <a:r>
              <a:rPr lang="de-DE" dirty="0" err="1"/>
              <a:t>help</a:t>
            </a:r>
            <a:r>
              <a:rPr lang="de-DE" dirty="0"/>
              <a:t>  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penguins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marching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extinction</a:t>
            </a:r>
            <a:r>
              <a:rPr lang="de-DE" dirty="0"/>
              <a:t>?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4309A2-7C51-9244-A1A5-6CA3FDBC3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4" descr="Image result for footprint antarctica">
            <a:extLst>
              <a:ext uri="{FF2B5EF4-FFF2-40B4-BE49-F238E27FC236}">
                <a16:creationId xmlns:a16="http://schemas.microsoft.com/office/drawing/2014/main" id="{53466318-329F-A840-9200-87FCE645B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761" y="4155339"/>
            <a:ext cx="3066800" cy="203055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95BF51-BCB2-3A4F-B20B-2E6C7E69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014" y="3603408"/>
            <a:ext cx="3903717" cy="25824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AB5BF3E-2171-1445-9AFB-1F8F1FA9CB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077"/>
          <a:stretch/>
        </p:blipFill>
        <p:spPr>
          <a:xfrm>
            <a:off x="7975014" y="2128406"/>
            <a:ext cx="3903717" cy="202693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70F6111-2704-104F-9BB0-286CA96FE09E}"/>
              </a:ext>
            </a:extLst>
          </p:cNvPr>
          <p:cNvSpPr/>
          <p:nvPr/>
        </p:nvSpPr>
        <p:spPr>
          <a:xfrm>
            <a:off x="633600" y="1503472"/>
            <a:ext cx="46011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000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Implementing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tech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(GPS,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satellite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imagery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, RFIDs)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informs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interventions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prevent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plight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penguins</a:t>
            </a:r>
            <a:endParaRPr lang="de-DE" sz="2000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de-DE" sz="2000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What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creative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ways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can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come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up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with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reach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out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others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raise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awareness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our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own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footprint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? </a:t>
            </a:r>
          </a:p>
          <a:p>
            <a:pPr marL="342900" indent="-342900">
              <a:buFontTx/>
              <a:buChar char="-"/>
            </a:pPr>
            <a:endParaRPr lang="de-DE" sz="2000" b="1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How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can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we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make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a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difference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to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tackle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reduction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habitat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degradation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pollution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overfishing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, and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warming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de-DE" sz="2000" b="1" dirty="0" err="1">
                <a:solidFill>
                  <a:schemeClr val="tx1">
                    <a:lumMod val="50000"/>
                  </a:schemeClr>
                </a:solidFill>
              </a:rPr>
              <a:t>seas</a:t>
            </a:r>
            <a:r>
              <a:rPr lang="de-DE" sz="2000" b="1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040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6A9B17FE-6A00-8A49-825C-B37C42A9134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6A9B17FE-6A00-8A49-825C-B37C42A91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BBC6A64A-5A9E-5C46-87B9-719B77A3F9F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Oracle Sans" panose="020B0503020204020204" pitchFamily="34" charset="0"/>
              <a:sym typeface="Oracle Sans" panose="020B05030202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D3AEF-CB7E-7F45-8FB2-B74A50EA1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Situation of the penguins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A26AD-60B2-0C4B-B406-28961F4E4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3D1CD-AF6F-AB41-A248-F132F08A2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09067-4E8F-E243-81FC-305E54A19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8FF45F-1146-4C49-ACBB-12902DF36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2C68B2-2A22-6842-AFF5-B86DD32DA028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Challenge in detail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D5F1C4-4E16-A64E-B002-0F24E841636E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sources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F77E92-6B2E-9F46-A561-D71CB6740DDD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Oracle Labs Data Studio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C59AC5E-ABFB-4047-BBA0-1BC6250E70E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B3A737-FFC1-6341-BD06-3E39DA6BA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 in Detail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AC29CE-42E0-304C-803C-B174E624AC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5B8541-0A98-ED4A-8902-EDA7DF395C33}"/>
              </a:ext>
            </a:extLst>
          </p:cNvPr>
          <p:cNvSpPr/>
          <p:nvPr/>
        </p:nvSpPr>
        <p:spPr>
          <a:xfrm>
            <a:off x="1664104" y="2807589"/>
            <a:ext cx="1609344" cy="583057"/>
          </a:xfrm>
          <a:prstGeom prst="rect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/>
              <a:t>App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0CFBF2-403E-814E-B7AC-708B8691221D}"/>
              </a:ext>
            </a:extLst>
          </p:cNvPr>
          <p:cNvSpPr/>
          <p:nvPr/>
        </p:nvSpPr>
        <p:spPr>
          <a:xfrm>
            <a:off x="1664104" y="5146767"/>
            <a:ext cx="1609344" cy="608076"/>
          </a:xfrm>
          <a:prstGeom prst="rect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/>
              <a:t>Data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FDB3D82-DAB5-3F44-B202-27B60F188F29}"/>
              </a:ext>
            </a:extLst>
          </p:cNvPr>
          <p:cNvSpPr/>
          <p:nvPr/>
        </p:nvSpPr>
        <p:spPr>
          <a:xfrm>
            <a:off x="1664104" y="3998722"/>
            <a:ext cx="1609344" cy="583057"/>
          </a:xfrm>
          <a:prstGeom prst="rect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/>
              <a:t>Model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ADB3466-2DF9-6C48-B039-91103CDA4FB5}"/>
              </a:ext>
            </a:extLst>
          </p:cNvPr>
          <p:cNvSpPr/>
          <p:nvPr/>
        </p:nvSpPr>
        <p:spPr>
          <a:xfrm>
            <a:off x="8128578" y="3773614"/>
            <a:ext cx="1609344" cy="1033272"/>
          </a:xfrm>
          <a:prstGeom prst="rect">
            <a:avLst/>
          </a:pr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/>
              <a:t>Are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willing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change</a:t>
            </a:r>
            <a:r>
              <a:rPr lang="de-DE" sz="1600" dirty="0"/>
              <a:t>?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A4E013C-E931-034B-93C7-F6DB6D66E128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2468776" y="3390646"/>
            <a:ext cx="0" cy="608076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9EF09A0-2F99-7A4B-8876-AC6FB1A5DDBC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2468776" y="4581779"/>
            <a:ext cx="0" cy="564988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7F3EEFA7-60C5-574A-8399-82E5AC9CB616}"/>
              </a:ext>
            </a:extLst>
          </p:cNvPr>
          <p:cNvSpPr/>
          <p:nvPr/>
        </p:nvSpPr>
        <p:spPr>
          <a:xfrm>
            <a:off x="5585713" y="3542769"/>
            <a:ext cx="1609344" cy="734411"/>
          </a:xfrm>
          <a:prstGeom prst="rect">
            <a:avLst/>
          </a:pr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err="1"/>
              <a:t>My</a:t>
            </a:r>
            <a:r>
              <a:rPr lang="de-DE" sz="1600" dirty="0"/>
              <a:t> </a:t>
            </a:r>
            <a:r>
              <a:rPr lang="de-DE" sz="1600" dirty="0" err="1"/>
              <a:t>impact</a:t>
            </a:r>
            <a:r>
              <a:rPr lang="de-DE" sz="1600" dirty="0"/>
              <a:t> on planet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E583334-4672-B649-B67D-3E3779D2BC9C}"/>
              </a:ext>
            </a:extLst>
          </p:cNvPr>
          <p:cNvCxnSpPr>
            <a:cxnSpLocks/>
          </p:cNvCxnSpPr>
          <p:nvPr/>
        </p:nvCxnSpPr>
        <p:spPr>
          <a:xfrm>
            <a:off x="7622320" y="4351895"/>
            <a:ext cx="506258" cy="0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01AA0F2-157D-3540-B424-92A7F2616DE4}"/>
              </a:ext>
            </a:extLst>
          </p:cNvPr>
          <p:cNvSpPr txBox="1"/>
          <p:nvPr/>
        </p:nvSpPr>
        <p:spPr>
          <a:xfrm>
            <a:off x="7195057" y="3144089"/>
            <a:ext cx="1101916" cy="310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de-DE" b="1" dirty="0"/>
              <a:t>Zoo </a:t>
            </a:r>
            <a:r>
              <a:rPr lang="de-DE" b="1" dirty="0" err="1"/>
              <a:t>Visitor</a:t>
            </a:r>
            <a:endParaRPr lang="de-DE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97A31CA-D5E3-5543-AD2E-BC1A91054698}"/>
              </a:ext>
            </a:extLst>
          </p:cNvPr>
          <p:cNvSpPr txBox="1"/>
          <p:nvPr/>
        </p:nvSpPr>
        <p:spPr>
          <a:xfrm>
            <a:off x="716597" y="19961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21569F8-0B8B-744E-992D-6BBFAE3A1F14}"/>
              </a:ext>
            </a:extLst>
          </p:cNvPr>
          <p:cNvSpPr txBox="1"/>
          <p:nvPr/>
        </p:nvSpPr>
        <p:spPr>
          <a:xfrm>
            <a:off x="1051200" y="2380720"/>
            <a:ext cx="2864973" cy="310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b="1" dirty="0" err="1"/>
              <a:t>Your</a:t>
            </a:r>
            <a:r>
              <a:rPr lang="de-DE" b="1" dirty="0"/>
              <a:t> </a:t>
            </a:r>
            <a:r>
              <a:rPr lang="de-DE" b="1" dirty="0" err="1"/>
              <a:t>challenge</a:t>
            </a:r>
            <a:endParaRPr lang="de-DE" b="1" dirty="0"/>
          </a:p>
        </p:txBody>
      </p:sp>
      <p:sp>
        <p:nvSpPr>
          <p:cNvPr id="19" name="Pfeil nach links und rechts 18">
            <a:extLst>
              <a:ext uri="{FF2B5EF4-FFF2-40B4-BE49-F238E27FC236}">
                <a16:creationId xmlns:a16="http://schemas.microsoft.com/office/drawing/2014/main" id="{73AE7D60-CFE1-8648-9DF4-5B4E4FF76FF8}"/>
              </a:ext>
            </a:extLst>
          </p:cNvPr>
          <p:cNvSpPr/>
          <p:nvPr/>
        </p:nvSpPr>
        <p:spPr>
          <a:xfrm>
            <a:off x="3686015" y="4035060"/>
            <a:ext cx="1399032" cy="530352"/>
          </a:xfrm>
          <a:prstGeom prst="leftRightArrow">
            <a:avLst/>
          </a:prstGeom>
          <a:solidFill>
            <a:schemeClr val="tx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276BA8C-83E3-1042-BFE2-CDCA7CD22B3A}"/>
              </a:ext>
            </a:extLst>
          </p:cNvPr>
          <p:cNvSpPr txBox="1"/>
          <p:nvPr/>
        </p:nvSpPr>
        <p:spPr>
          <a:xfrm>
            <a:off x="3686014" y="3687827"/>
            <a:ext cx="1399031" cy="310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b="1" dirty="0"/>
              <a:t>Interaction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7F91E23-0548-9343-9EFE-E9C931CFC71D}"/>
              </a:ext>
            </a:extLst>
          </p:cNvPr>
          <p:cNvSpPr txBox="1"/>
          <p:nvPr/>
        </p:nvSpPr>
        <p:spPr>
          <a:xfrm>
            <a:off x="5655526" y="5395822"/>
            <a:ext cx="1609344" cy="310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b="1" dirty="0"/>
              <a:t>Awareness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16AC65A-3206-B845-A481-6D99D3B28BDC}"/>
              </a:ext>
            </a:extLst>
          </p:cNvPr>
          <p:cNvSpPr txBox="1"/>
          <p:nvPr/>
        </p:nvSpPr>
        <p:spPr>
          <a:xfrm>
            <a:off x="8128578" y="5432883"/>
            <a:ext cx="1609344" cy="310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b="1" dirty="0"/>
              <a:t>Call </a:t>
            </a:r>
            <a:r>
              <a:rPr lang="de-DE" sz="1600" b="1" dirty="0" err="1"/>
              <a:t>to</a:t>
            </a:r>
            <a:r>
              <a:rPr lang="de-DE" sz="1600" b="1" dirty="0"/>
              <a:t> </a:t>
            </a:r>
            <a:r>
              <a:rPr lang="de-DE" sz="1600" b="1" dirty="0" err="1"/>
              <a:t>action</a:t>
            </a:r>
            <a:endParaRPr lang="de-DE" sz="1600" b="1" dirty="0"/>
          </a:p>
        </p:txBody>
      </p:sp>
      <p:sp>
        <p:nvSpPr>
          <p:cNvPr id="27" name="Rechteck 13">
            <a:extLst>
              <a:ext uri="{FF2B5EF4-FFF2-40B4-BE49-F238E27FC236}">
                <a16:creationId xmlns:a16="http://schemas.microsoft.com/office/drawing/2014/main" id="{8CF723B4-547F-4649-B8F9-61A8DDE2B31B}"/>
              </a:ext>
            </a:extLst>
          </p:cNvPr>
          <p:cNvSpPr/>
          <p:nvPr/>
        </p:nvSpPr>
        <p:spPr>
          <a:xfrm>
            <a:off x="5585713" y="4426611"/>
            <a:ext cx="1609344" cy="734411"/>
          </a:xfrm>
          <a:prstGeom prst="rect">
            <a:avLst/>
          </a:pr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de-DE" sz="1600" dirty="0" err="1"/>
              <a:t>My</a:t>
            </a:r>
            <a:r>
              <a:rPr lang="de-DE" sz="1600" dirty="0"/>
              <a:t> </a:t>
            </a:r>
            <a:r>
              <a:rPr lang="de-DE" sz="1600" dirty="0" err="1"/>
              <a:t>impact</a:t>
            </a:r>
            <a:r>
              <a:rPr lang="de-DE" sz="1600" dirty="0"/>
              <a:t> on </a:t>
            </a:r>
            <a:r>
              <a:rPr lang="de-DE" sz="1600" dirty="0" err="1"/>
              <a:t>penguins</a:t>
            </a:r>
            <a:endParaRPr lang="de-DE" sz="16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4F5A76-E5EB-E24A-9562-304F3E218E64}"/>
              </a:ext>
            </a:extLst>
          </p:cNvPr>
          <p:cNvCxnSpPr>
            <a:cxnSpLocks/>
          </p:cNvCxnSpPr>
          <p:nvPr/>
        </p:nvCxnSpPr>
        <p:spPr>
          <a:xfrm flipH="1">
            <a:off x="7624069" y="3909974"/>
            <a:ext cx="1" cy="8838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8E52A31-6361-7444-A172-4E23F797C57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195057" y="3909974"/>
            <a:ext cx="42726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FB8907-1683-F74C-99E6-120F0F333AFB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7195057" y="4793816"/>
            <a:ext cx="42726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20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F7E3D-B394-ED46-A05B-4F305CB9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Challenge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A98639-D556-F24B-90E0-1E2D44096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B15FF6-1C12-5944-B558-F86451ABC821}"/>
              </a:ext>
            </a:extLst>
          </p:cNvPr>
          <p:cNvSpPr txBox="1"/>
          <p:nvPr/>
        </p:nvSpPr>
        <p:spPr>
          <a:xfrm>
            <a:off x="6336792" y="257860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44EA6D9-609B-5F47-8688-940506670247}"/>
              </a:ext>
            </a:extLst>
          </p:cNvPr>
          <p:cNvGrpSpPr/>
          <p:nvPr/>
        </p:nvGrpSpPr>
        <p:grpSpPr>
          <a:xfrm>
            <a:off x="4196432" y="3268668"/>
            <a:ext cx="3108960" cy="1914336"/>
            <a:chOff x="1313237" y="-381789"/>
            <a:chExt cx="3108960" cy="191433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CD2C9F9-164D-144E-8E0F-5D887A3B984A}"/>
                </a:ext>
              </a:extLst>
            </p:cNvPr>
            <p:cNvSpPr txBox="1"/>
            <p:nvPr/>
          </p:nvSpPr>
          <p:spPr>
            <a:xfrm>
              <a:off x="2067375" y="-381789"/>
              <a:ext cx="1298448" cy="2743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de-DE" dirty="0" err="1"/>
                <a:t>Gamification</a:t>
              </a:r>
              <a:endParaRPr lang="de-DE" dirty="0"/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013B333-A686-5B42-8D61-FAAFF83C6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5571" y="-84513"/>
              <a:ext cx="2444293" cy="1594104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32CF46C-BE5E-5341-B17A-887AACC8ADBA}"/>
                </a:ext>
              </a:extLst>
            </p:cNvPr>
            <p:cNvSpPr/>
            <p:nvPr/>
          </p:nvSpPr>
          <p:spPr>
            <a:xfrm>
              <a:off x="1313237" y="1317103"/>
              <a:ext cx="310896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CH" sz="800" dirty="0"/>
                <a:t>Source: </a:t>
              </a:r>
              <a:r>
                <a:rPr lang="de-CH" sz="800" dirty="0" err="1"/>
                <a:t>Pixabay</a:t>
              </a:r>
              <a:endParaRPr lang="de-DE" sz="800" dirty="0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FFA9034-48E9-684F-964E-EE02B4794C08}"/>
              </a:ext>
            </a:extLst>
          </p:cNvPr>
          <p:cNvGrpSpPr/>
          <p:nvPr/>
        </p:nvGrpSpPr>
        <p:grpSpPr>
          <a:xfrm>
            <a:off x="1154381" y="2069278"/>
            <a:ext cx="2514600" cy="4101755"/>
            <a:chOff x="6478032" y="1511490"/>
            <a:chExt cx="2514600" cy="4101755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F66E106-5853-2C44-BDDF-71C5FC9FC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6323" y="3821937"/>
              <a:ext cx="2316402" cy="1544268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5BF8D26C-8D49-2141-9950-862D5A15C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6323" y="1975438"/>
              <a:ext cx="2316402" cy="1544268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D04D236-820D-C345-839F-8F50D4CD3679}"/>
                </a:ext>
              </a:extLst>
            </p:cNvPr>
            <p:cNvSpPr/>
            <p:nvPr/>
          </p:nvSpPr>
          <p:spPr>
            <a:xfrm>
              <a:off x="7904714" y="5397801"/>
              <a:ext cx="100801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CH" sz="800" dirty="0"/>
                <a:t>Source: </a:t>
              </a:r>
              <a:r>
                <a:rPr lang="de-CH" sz="800" dirty="0" err="1"/>
                <a:t>Pixabay</a:t>
              </a:r>
              <a:endParaRPr lang="de-DE" sz="800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602FF50-DEF3-FD45-BC9B-D1420E27BEB7}"/>
                </a:ext>
              </a:extLst>
            </p:cNvPr>
            <p:cNvSpPr txBox="1"/>
            <p:nvPr/>
          </p:nvSpPr>
          <p:spPr>
            <a:xfrm>
              <a:off x="6478032" y="1511490"/>
              <a:ext cx="2514600" cy="3373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dirty="0" err="1"/>
                <a:t>Analyze</a:t>
              </a:r>
              <a:r>
                <a:rPr lang="de-DE" dirty="0"/>
                <a:t> </a:t>
              </a:r>
              <a:r>
                <a:rPr lang="de-DE" dirty="0" err="1"/>
                <a:t>user</a:t>
              </a:r>
              <a:r>
                <a:rPr lang="de-DE" dirty="0"/>
                <a:t> </a:t>
              </a:r>
              <a:r>
                <a:rPr lang="de-DE" dirty="0" err="1"/>
                <a:t>habits</a:t>
              </a:r>
              <a:endParaRPr lang="de-DE" dirty="0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002FBAAE-8838-7242-8E97-D826E90C7578}"/>
              </a:ext>
            </a:extLst>
          </p:cNvPr>
          <p:cNvGrpSpPr/>
          <p:nvPr/>
        </p:nvGrpSpPr>
        <p:grpSpPr>
          <a:xfrm>
            <a:off x="7388872" y="1703522"/>
            <a:ext cx="3036783" cy="2266609"/>
            <a:chOff x="7898830" y="1595781"/>
            <a:chExt cx="3036783" cy="2266609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C8F6F0F-9625-3E4B-B28D-60A303E21895}"/>
                </a:ext>
              </a:extLst>
            </p:cNvPr>
            <p:cNvSpPr/>
            <p:nvPr/>
          </p:nvSpPr>
          <p:spPr>
            <a:xfrm>
              <a:off x="9961657" y="3646946"/>
              <a:ext cx="97395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CH" sz="800" dirty="0"/>
                <a:t>Source: </a:t>
              </a:r>
              <a:r>
                <a:rPr lang="de-CH" sz="800" dirty="0" err="1"/>
                <a:t>Pixabay</a:t>
              </a:r>
              <a:endParaRPr lang="de-DE" sz="800" dirty="0"/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F8E89E36-B299-4049-A9F7-34A00462C750}"/>
                </a:ext>
              </a:extLst>
            </p:cNvPr>
            <p:cNvGrpSpPr/>
            <p:nvPr/>
          </p:nvGrpSpPr>
          <p:grpSpPr>
            <a:xfrm>
              <a:off x="7898830" y="1595781"/>
              <a:ext cx="2943253" cy="2009474"/>
              <a:chOff x="8147727" y="-428853"/>
              <a:chExt cx="2943253" cy="2009474"/>
            </a:xfrm>
          </p:grpSpPr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D7D5EB23-4A84-4E42-A58C-F627D7532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2800" y="-4972"/>
                <a:ext cx="2768180" cy="1585593"/>
              </a:xfrm>
              <a:prstGeom prst="rect">
                <a:avLst/>
              </a:prstGeom>
            </p:spPr>
          </p:pic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DEA4F95-CC46-DC46-99F8-97BD6055A417}"/>
                  </a:ext>
                </a:extLst>
              </p:cNvPr>
              <p:cNvSpPr txBox="1"/>
              <p:nvPr/>
            </p:nvSpPr>
            <p:spPr>
              <a:xfrm>
                <a:off x="8147727" y="-428853"/>
                <a:ext cx="2943253" cy="274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de-DE" dirty="0"/>
                  <a:t>Interaction</a:t>
                </a:r>
              </a:p>
            </p:txBody>
          </p:sp>
        </p:grp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C44DEA2-1C48-FB47-8FB4-867A1A4E1A21}"/>
              </a:ext>
            </a:extLst>
          </p:cNvPr>
          <p:cNvGrpSpPr/>
          <p:nvPr/>
        </p:nvGrpSpPr>
        <p:grpSpPr>
          <a:xfrm>
            <a:off x="7572518" y="4314788"/>
            <a:ext cx="2943253" cy="2149454"/>
            <a:chOff x="1536613" y="3896489"/>
            <a:chExt cx="2943253" cy="2149454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A12EE5-693D-C344-9F13-867B0FEA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1215" y="4271943"/>
              <a:ext cx="2534050" cy="1554961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72D0062-E0BC-0547-98C7-D14CEC3DC991}"/>
                </a:ext>
              </a:extLst>
            </p:cNvPr>
            <p:cNvSpPr txBox="1"/>
            <p:nvPr/>
          </p:nvSpPr>
          <p:spPr>
            <a:xfrm>
              <a:off x="1536613" y="3896489"/>
              <a:ext cx="2943253" cy="2743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de-DE" dirty="0" err="1"/>
                <a:t>Based</a:t>
              </a:r>
              <a:r>
                <a:rPr lang="de-DE" dirty="0"/>
                <a:t> on </a:t>
              </a:r>
              <a:r>
                <a:rPr lang="de-DE" dirty="0" err="1"/>
                <a:t>data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facts</a:t>
              </a:r>
              <a:endParaRPr lang="de-DE" dirty="0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63CA266-1676-784B-A233-3F23CAA267E4}"/>
                </a:ext>
              </a:extLst>
            </p:cNvPr>
            <p:cNvSpPr/>
            <p:nvPr/>
          </p:nvSpPr>
          <p:spPr>
            <a:xfrm>
              <a:off x="3337505" y="5826904"/>
              <a:ext cx="929544" cy="219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CH" sz="800" dirty="0"/>
                <a:t>Source: </a:t>
              </a:r>
              <a:r>
                <a:rPr lang="de-CH" sz="800" dirty="0" err="1"/>
                <a:t>Pixabay</a:t>
              </a:r>
              <a:endParaRPr lang="de-DE" sz="800" dirty="0"/>
            </a:p>
          </p:txBody>
        </p:sp>
      </p:grpSp>
      <p:sp>
        <p:nvSpPr>
          <p:cNvPr id="26" name="Rechteck 14">
            <a:extLst>
              <a:ext uri="{FF2B5EF4-FFF2-40B4-BE49-F238E27FC236}">
                <a16:creationId xmlns:a16="http://schemas.microsoft.com/office/drawing/2014/main" id="{A6882DDA-48DC-4B48-80DC-2B01589C4B02}"/>
              </a:ext>
            </a:extLst>
          </p:cNvPr>
          <p:cNvSpPr/>
          <p:nvPr/>
        </p:nvSpPr>
        <p:spPr>
          <a:xfrm>
            <a:off x="2660970" y="4109090"/>
            <a:ext cx="10080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800" dirty="0"/>
              <a:t>Source: </a:t>
            </a:r>
            <a:r>
              <a:rPr lang="de-CH" sz="800" dirty="0" err="1"/>
              <a:t>Pixabay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20589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B01BE24B-6D43-BB4C-9734-AC015917E0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14274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44CD8413-D56D-6D44-A9EA-6452CD6DC0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Oracle Sans" panose="020B0503020204020204" pitchFamily="34" charset="0"/>
              <a:sym typeface="Oracle Sans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6E2F2-DDCA-024A-A635-6506058D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harbor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19A2-302A-1A47-94F9-13B5BAEC2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 following is intended to outline our general product direction. It is intended for information purposes only, and may not be incorporated into any contract. It is not a commitment to deliver any material, code, or functionality, and should not be relied upon in making purchasing decisions.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development, release, timing, and pricing of any features or functionality described for Oracle’s products may change and remains at the sole discretion of Oracle Corporation.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5CF979A-F62A-1C46-AB6C-F0F43F3D0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10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2417F-2AFF-D447-9BC1-552EF2B1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 err="1"/>
              <a:t>Your</a:t>
            </a:r>
            <a:r>
              <a:rPr lang="de-DE" sz="3200" dirty="0"/>
              <a:t> 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594809-03CC-9C4D-ADDE-850B6830A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D517440-9222-354E-909C-58A3618237FA}"/>
              </a:ext>
            </a:extLst>
          </p:cNvPr>
          <p:cNvSpPr txBox="1">
            <a:spLocks/>
          </p:cNvSpPr>
          <p:nvPr/>
        </p:nvSpPr>
        <p:spPr>
          <a:xfrm>
            <a:off x="768096" y="1968500"/>
            <a:ext cx="10621421" cy="12192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de-DE" dirty="0"/>
              <a:t>Think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relates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Zoo </a:t>
            </a:r>
            <a:r>
              <a:rPr lang="de-DE" dirty="0" err="1"/>
              <a:t>Zurich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FE263DA-D081-8048-B857-B631EFA7A3C7}"/>
              </a:ext>
            </a:extLst>
          </p:cNvPr>
          <p:cNvSpPr txBox="1">
            <a:spLocks/>
          </p:cNvSpPr>
          <p:nvPr/>
        </p:nvSpPr>
        <p:spPr>
          <a:xfrm>
            <a:off x="768094" y="3427479"/>
            <a:ext cx="10621421" cy="83032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de-DE" dirty="0" err="1"/>
              <a:t>Reach</a:t>
            </a:r>
            <a:r>
              <a:rPr lang="de-DE" dirty="0"/>
              <a:t> a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!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CBD1E214-1941-314D-BFCD-C51C154FFA03}"/>
              </a:ext>
            </a:extLst>
          </p:cNvPr>
          <p:cNvSpPr txBox="1">
            <a:spLocks/>
          </p:cNvSpPr>
          <p:nvPr/>
        </p:nvSpPr>
        <p:spPr>
          <a:xfrm>
            <a:off x="768095" y="4748279"/>
            <a:ext cx="10621421" cy="12192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Help save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penguins</a:t>
            </a:r>
            <a:r>
              <a:rPr lang="de-DE" dirty="0"/>
              <a:t>!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78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6A9B17FE-6A00-8A49-825C-B37C42A9134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6A9B17FE-6A00-8A49-825C-B37C42A91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BBC6A64A-5A9E-5C46-87B9-719B77A3F9F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Oracle Sans" panose="020B0503020204020204" pitchFamily="34" charset="0"/>
              <a:sym typeface="Oracle Sans" panose="020B05030202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D3AEF-CB7E-7F45-8FB2-B74A50EA1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Situation of the penguins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A26AD-60B2-0C4B-B406-28961F4E4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3D1CD-AF6F-AB41-A248-F132F08A2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09067-4E8F-E243-81FC-305E54A19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8FF45F-1146-4C49-ACBB-12902DF36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2C68B2-2A22-6842-AFF5-B86DD32DA028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Challenge in detail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D5F1C4-4E16-A64E-B002-0F24E841636E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sources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F77E92-6B2E-9F46-A561-D71CB6740DDD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Oracle Labs Data Studio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C59AC5E-ABFB-4047-BBA0-1BC6250E70E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7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43CFA-D2C1-0943-8375-850A41AA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Potential Data </a:t>
            </a:r>
            <a:r>
              <a:rPr lang="de-DE" dirty="0" err="1"/>
              <a:t>Sources</a:t>
            </a:r>
            <a:r>
              <a:rPr lang="de-DE" dirty="0"/>
              <a:t> (1/2)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949EB2-1B04-A142-BD5E-94BF76FD6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2C9CED-3AF2-F741-BD9C-0AEC92B50843}"/>
              </a:ext>
            </a:extLst>
          </p:cNvPr>
          <p:cNvSpPr txBox="1"/>
          <p:nvPr/>
        </p:nvSpPr>
        <p:spPr>
          <a:xfrm>
            <a:off x="5478844" y="248333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4B68EC-83D0-DB47-9A43-963D2946A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2" t="-320" r="7779" b="-1"/>
          <a:stretch/>
        </p:blipFill>
        <p:spPr>
          <a:xfrm>
            <a:off x="579065" y="2261617"/>
            <a:ext cx="3245476" cy="7792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78B63E5-C467-C84F-A60C-E5EA7F0546D3}"/>
              </a:ext>
            </a:extLst>
          </p:cNvPr>
          <p:cNvSpPr txBox="1"/>
          <p:nvPr/>
        </p:nvSpPr>
        <p:spPr>
          <a:xfrm>
            <a:off x="1187006" y="3148302"/>
            <a:ext cx="1671479" cy="250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de-CH" sz="1100" dirty="0">
                <a:hlinkClick r:id="rId3"/>
              </a:rPr>
              <a:t>https://opendata.swiss/</a:t>
            </a:r>
            <a:endParaRPr lang="de-DE" sz="11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F5F979-5D87-E941-9CFB-19CBC8DE4576}"/>
              </a:ext>
            </a:extLst>
          </p:cNvPr>
          <p:cNvSpPr txBox="1"/>
          <p:nvPr/>
        </p:nvSpPr>
        <p:spPr>
          <a:xfrm>
            <a:off x="646624" y="3738850"/>
            <a:ext cx="3300978" cy="3325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7018 Data Sets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16494DA-D793-4142-96DA-DAD995C814E9}"/>
              </a:ext>
            </a:extLst>
          </p:cNvPr>
          <p:cNvSpPr txBox="1"/>
          <p:nvPr/>
        </p:nvSpPr>
        <p:spPr>
          <a:xfrm>
            <a:off x="769683" y="4552889"/>
            <a:ext cx="3300985" cy="1527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Mobility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traffic</a:t>
            </a:r>
            <a:br>
              <a:rPr lang="de-DE" b="1" dirty="0">
                <a:solidFill>
                  <a:schemeClr val="bg2">
                    <a:lumMod val="10000"/>
                  </a:schemeClr>
                </a:solidFill>
              </a:rPr>
            </a:b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New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car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registration</a:t>
            </a:r>
            <a:br>
              <a:rPr lang="de-DE" b="1" dirty="0">
                <a:solidFill>
                  <a:schemeClr val="bg2">
                    <a:lumMod val="10000"/>
                  </a:schemeClr>
                </a:solidFill>
              </a:rPr>
            </a:b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Socio-demographic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data</a:t>
            </a: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FCB9B17-8DAC-254E-AA11-07904C6DF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660" y="2261378"/>
            <a:ext cx="3251274" cy="77946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EBB4D0E-75BF-6D48-87C3-BD3D3828648A}"/>
              </a:ext>
            </a:extLst>
          </p:cNvPr>
          <p:cNvSpPr txBox="1"/>
          <p:nvPr/>
        </p:nvSpPr>
        <p:spPr>
          <a:xfrm>
            <a:off x="4120605" y="3192968"/>
            <a:ext cx="3366520" cy="2502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de-CH" sz="1100" dirty="0">
                <a:hlinkClick r:id="rId5"/>
              </a:rPr>
              <a:t>https://storage.googleapis.com/openimages/web/index.html</a:t>
            </a:r>
            <a:endParaRPr lang="de-DE" sz="110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2A3B9A0-CFE4-0C43-9ADA-189284C8C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766" y="2261378"/>
            <a:ext cx="1653362" cy="77946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E1A218A-C9F3-764F-9333-0893796A3FAD}"/>
              </a:ext>
            </a:extLst>
          </p:cNvPr>
          <p:cNvSpPr txBox="1"/>
          <p:nvPr/>
        </p:nvSpPr>
        <p:spPr>
          <a:xfrm>
            <a:off x="8949766" y="3194301"/>
            <a:ext cx="2362023" cy="3209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de-CH" sz="1100" dirty="0">
                <a:hlinkClick r:id="rId7"/>
              </a:rPr>
              <a:t>https://ourworldindata.org</a:t>
            </a:r>
            <a:endParaRPr lang="de-DE" sz="1100" dirty="0"/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16F6AD3A-CD15-2242-9CE3-2684DA9E9C0D}"/>
              </a:ext>
            </a:extLst>
          </p:cNvPr>
          <p:cNvCxnSpPr/>
          <p:nvPr/>
        </p:nvCxnSpPr>
        <p:spPr>
          <a:xfrm>
            <a:off x="533400" y="3486304"/>
            <a:ext cx="11125200" cy="28924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A81EBF28-C25E-4E40-B5A0-6FF423864816}"/>
              </a:ext>
            </a:extLst>
          </p:cNvPr>
          <p:cNvCxnSpPr>
            <a:cxnSpLocks/>
          </p:cNvCxnSpPr>
          <p:nvPr/>
        </p:nvCxnSpPr>
        <p:spPr>
          <a:xfrm>
            <a:off x="4070662" y="2261378"/>
            <a:ext cx="0" cy="3884559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0FFDBF6-902D-A04A-B5E3-57CFC5C1C53E}"/>
              </a:ext>
            </a:extLst>
          </p:cNvPr>
          <p:cNvCxnSpPr>
            <a:cxnSpLocks/>
          </p:cNvCxnSpPr>
          <p:nvPr/>
        </p:nvCxnSpPr>
        <p:spPr>
          <a:xfrm>
            <a:off x="8072687" y="2261378"/>
            <a:ext cx="24317" cy="3884559"/>
          </a:xfrm>
          <a:prstGeom prst="line">
            <a:avLst/>
          </a:prstGeom>
          <a:ln w="34925">
            <a:solidFill>
              <a:schemeClr val="tx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6420A621-0F4F-3C4B-BCF9-7BB5BC3AEC1E}"/>
              </a:ext>
            </a:extLst>
          </p:cNvPr>
          <p:cNvCxnSpPr>
            <a:cxnSpLocks/>
          </p:cNvCxnSpPr>
          <p:nvPr/>
        </p:nvCxnSpPr>
        <p:spPr>
          <a:xfrm>
            <a:off x="533400" y="4214886"/>
            <a:ext cx="1112520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70C0658-8075-C249-980B-66E38D3E9651}"/>
              </a:ext>
            </a:extLst>
          </p:cNvPr>
          <p:cNvSpPr txBox="1"/>
          <p:nvPr/>
        </p:nvSpPr>
        <p:spPr>
          <a:xfrm>
            <a:off x="4388416" y="3733224"/>
            <a:ext cx="3684271" cy="3325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9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million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images</a:t>
            </a: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61E2FCB-7569-574D-B6CF-F0907299FC1F}"/>
              </a:ext>
            </a:extLst>
          </p:cNvPr>
          <p:cNvSpPr txBox="1"/>
          <p:nvPr/>
        </p:nvSpPr>
        <p:spPr>
          <a:xfrm>
            <a:off x="4388416" y="4541243"/>
            <a:ext cx="3219521" cy="1527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Types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food</a:t>
            </a:r>
            <a:br>
              <a:rPr lang="de-DE" b="1" dirty="0">
                <a:solidFill>
                  <a:schemeClr val="bg2">
                    <a:lumMod val="10000"/>
                  </a:schemeClr>
                </a:solidFill>
              </a:rPr>
            </a:b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Animals</a:t>
            </a:r>
            <a:br>
              <a:rPr lang="de-DE" b="1" dirty="0">
                <a:solidFill>
                  <a:schemeClr val="bg2">
                    <a:lumMod val="10000"/>
                  </a:schemeClr>
                </a:solidFill>
              </a:rPr>
            </a:b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Types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waste</a:t>
            </a: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CB0DB3C-95A3-1549-940C-FCBFAF2B126F}"/>
              </a:ext>
            </a:extLst>
          </p:cNvPr>
          <p:cNvSpPr txBox="1"/>
          <p:nvPr/>
        </p:nvSpPr>
        <p:spPr>
          <a:xfrm>
            <a:off x="8279085" y="3733224"/>
            <a:ext cx="2946089" cy="3325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3028 Data Sets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8B70A90-006B-294C-AE21-7A790CD6A512}"/>
              </a:ext>
            </a:extLst>
          </p:cNvPr>
          <p:cNvSpPr txBox="1"/>
          <p:nvPr/>
        </p:nvSpPr>
        <p:spPr>
          <a:xfrm>
            <a:off x="8463023" y="4552889"/>
            <a:ext cx="3146938" cy="1527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Plastic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Pollution</a:t>
            </a:r>
            <a:br>
              <a:rPr lang="de-DE" b="1" dirty="0">
                <a:solidFill>
                  <a:schemeClr val="bg2">
                    <a:lumMod val="10000"/>
                  </a:schemeClr>
                </a:solidFill>
              </a:rPr>
            </a:b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Global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food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production</a:t>
            </a:r>
            <a:br>
              <a:rPr lang="de-DE" b="1" dirty="0">
                <a:solidFill>
                  <a:schemeClr val="bg2">
                    <a:lumMod val="10000"/>
                  </a:schemeClr>
                </a:solidFill>
              </a:rPr>
            </a:b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Fossil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fuel</a:t>
            </a:r>
            <a:r>
              <a:rPr lang="de-DE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bg2">
                    <a:lumMod val="10000"/>
                  </a:schemeClr>
                </a:solidFill>
              </a:rPr>
              <a:t>consumption</a:t>
            </a:r>
            <a:endParaRPr lang="de-DE" b="1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0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943CFA-D2C1-0943-8375-850A41AA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Potential Data </a:t>
            </a:r>
            <a:r>
              <a:rPr lang="de-DE" dirty="0" err="1"/>
              <a:t>Sources</a:t>
            </a:r>
            <a:r>
              <a:rPr lang="de-DE" dirty="0"/>
              <a:t> (2/2)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C949EB2-1B04-A142-BD5E-94BF76FD6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2C9CED-3AF2-F741-BD9C-0AEC92B50843}"/>
              </a:ext>
            </a:extLst>
          </p:cNvPr>
          <p:cNvSpPr txBox="1"/>
          <p:nvPr/>
        </p:nvSpPr>
        <p:spPr>
          <a:xfrm>
            <a:off x="5478844" y="22901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B2FA8F-60A3-2D4B-91ED-16D6C74857E3}"/>
              </a:ext>
            </a:extLst>
          </p:cNvPr>
          <p:cNvSpPr txBox="1"/>
          <p:nvPr/>
        </p:nvSpPr>
        <p:spPr>
          <a:xfrm>
            <a:off x="4141230" y="3204548"/>
            <a:ext cx="3279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Pengiun</a:t>
            </a:r>
            <a:r>
              <a:rPr lang="de-DE" sz="2800" b="1" dirty="0"/>
              <a:t> GPS Data</a:t>
            </a:r>
          </a:p>
        </p:txBody>
      </p:sp>
    </p:spTree>
    <p:extLst>
      <p:ext uri="{BB962C8B-B14F-4D97-AF65-F5344CB8AC3E}">
        <p14:creationId xmlns:p14="http://schemas.microsoft.com/office/powerpoint/2010/main" val="124358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6A9B17FE-6A00-8A49-825C-B37C42A9134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5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6A9B17FE-6A00-8A49-825C-B37C42A91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BBC6A64A-5A9E-5C46-87B9-719B77A3F9F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Oracle Sans" panose="020B0503020204020204" pitchFamily="34" charset="0"/>
              <a:sym typeface="Oracle Sans" panose="020B05030202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D3AEF-CB7E-7F45-8FB2-B74A50EA1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Situation of the penguins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A26AD-60B2-0C4B-B406-28961F4E4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3D1CD-AF6F-AB41-A248-F132F08A2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09067-4E8F-E243-81FC-305E54A19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8FF45F-1146-4C49-ACBB-12902DF36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2C68B2-2A22-6842-AFF5-B86DD32DA028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Challenge in detail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D5F1C4-4E16-A64E-B002-0F24E841636E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sources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F77E92-6B2E-9F46-A561-D71CB6740DDD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Oracle Labs Data Studio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C59AC5E-ABFB-4047-BBA0-1BC6250E70E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34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72384-3A17-D24C-871F-C08428E5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Oracle</a:t>
            </a:r>
            <a:r>
              <a:rPr lang="en-US" dirty="0"/>
              <a:t> Labs Data Studio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441817-F082-7E44-8F9F-A334BEF86B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FAFFBBB-6F44-854E-93C6-1C6BAF2C835C}"/>
              </a:ext>
            </a:extLst>
          </p:cNvPr>
          <p:cNvSpPr txBox="1">
            <a:spLocks/>
          </p:cNvSpPr>
          <p:nvPr/>
        </p:nvSpPr>
        <p:spPr>
          <a:xfrm>
            <a:off x="628181" y="2106595"/>
            <a:ext cx="5466030" cy="461488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Enterprise notebook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Web-based notebook platform for data scientists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 live code collaboration in multiple programming languages (Python, Spark, MySQL,..)</a:t>
            </a:r>
          </a:p>
          <a:p>
            <a:r>
              <a:rPr lang="en-US" sz="1800" b="1" dirty="0"/>
              <a:t>Oracle </a:t>
            </a:r>
            <a:r>
              <a:rPr lang="en-US" sz="1800" b="1" dirty="0" err="1"/>
              <a:t>Labs’s</a:t>
            </a:r>
            <a:r>
              <a:rPr lang="en-US" sz="1800" b="1" dirty="0"/>
              <a:t> Products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DS comes packaged with Oracle Labs' graph analytics tool (PGX) and property graph query language (PGQL)</a:t>
            </a:r>
          </a:p>
          <a:p>
            <a:r>
              <a:rPr lang="en-US" sz="1800" b="1" dirty="0"/>
              <a:t>Interactive, Rich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Display data in form of multiple charts, tables, graphs, texts, word cloud,..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 layer supports filtering graphs, highlighting elements, visualizing geographical data and more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5219378-DA3B-974A-AC6D-AC701575BE6E}"/>
              </a:ext>
            </a:extLst>
          </p:cNvPr>
          <p:cNvSpPr txBox="1">
            <a:spLocks/>
          </p:cNvSpPr>
          <p:nvPr/>
        </p:nvSpPr>
        <p:spPr bwMode="gray">
          <a:xfrm>
            <a:off x="6213016" y="2243119"/>
            <a:ext cx="5466030" cy="4614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1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2pPr>
            <a:lvl3pPr marL="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3pPr>
            <a:lvl4pPr marL="4114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–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4pPr>
            <a:lvl5pPr marL="59436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Integration and usability of notebooks</a:t>
            </a:r>
            <a:endParaRPr lang="en-US" b="0" dirty="0">
              <a:solidFill>
                <a:schemeClr val="tx1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REST API can be used to display notebooks, paragraphs, outputs, etc. outside of 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Export notebooks in </a:t>
            </a:r>
            <a:r>
              <a:rPr lang="en-US" sz="1600" b="0" dirty="0" err="1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Iframe</a:t>
            </a:r>
            <a:r>
              <a:rPr lang="en-US" sz="1600" b="0" dirty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to embed paragraphs in external environments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0D03FD5A-FB91-8B4B-8C26-3ACA442943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6"/>
          <a:stretch/>
        </p:blipFill>
        <p:spPr>
          <a:xfrm>
            <a:off x="6326402" y="3666245"/>
            <a:ext cx="5231998" cy="2690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11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1448C-4443-914A-A8B3-07532D4D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Oracle</a:t>
            </a:r>
            <a:r>
              <a:rPr lang="en-US" dirty="0"/>
              <a:t> Parallel Graph </a:t>
            </a:r>
            <a:r>
              <a:rPr lang="en-US" dirty="0" err="1"/>
              <a:t>AnalitiX</a:t>
            </a:r>
            <a:r>
              <a:rPr lang="en-US" dirty="0"/>
              <a:t> (PGX)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D832F4-32E3-9741-82BC-7F5662011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846531-1BBF-7A44-8C48-44ACA67A4A64}"/>
              </a:ext>
            </a:extLst>
          </p:cNvPr>
          <p:cNvSpPr txBox="1">
            <a:spLocks/>
          </p:cNvSpPr>
          <p:nvPr/>
        </p:nvSpPr>
        <p:spPr bwMode="gray">
          <a:xfrm>
            <a:off x="768096" y="2007938"/>
            <a:ext cx="5466030" cy="46148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1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2pPr>
            <a:lvl3pPr marL="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3pPr>
            <a:lvl4pPr marL="4114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–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4pPr>
            <a:lvl5pPr marL="59436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Loading graphs into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Define Nodes, Edges and their properties when loading the graph into memory</a:t>
            </a:r>
            <a:endParaRPr lang="en-US" b="0" dirty="0"/>
          </a:p>
          <a:p>
            <a:r>
              <a:rPr lang="en-US" dirty="0"/>
              <a:t>Running built-in graph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35+ built-in graph analytics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 err="1"/>
              <a:t>DeepWalk</a:t>
            </a:r>
            <a:r>
              <a:rPr lang="en-US" sz="1600" b="0" dirty="0"/>
              <a:t>, PageRank, WCC, Cycle detection, …</a:t>
            </a:r>
          </a:p>
          <a:p>
            <a:r>
              <a:rPr lang="en-US" dirty="0"/>
              <a:t>Running custom graph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Write up their own graph algorithms with the Green-Marl DSL and feed it to PGX</a:t>
            </a:r>
          </a:p>
          <a:p>
            <a:r>
              <a:rPr lang="en-US" dirty="0"/>
              <a:t>Running graph matching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Find sub-graphs of interest by querying a graph with Oracle </a:t>
            </a:r>
            <a:r>
              <a:rPr lang="en-US" sz="1600" b="0" dirty="0" err="1"/>
              <a:t>Labs’s</a:t>
            </a:r>
            <a:r>
              <a:rPr lang="en-US" sz="1600" b="0" dirty="0"/>
              <a:t> property graph query language (PGQL)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B3916029-7C4E-7545-AF45-A400676E9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56"/>
          <a:stretch/>
        </p:blipFill>
        <p:spPr>
          <a:xfrm>
            <a:off x="6800633" y="1627121"/>
            <a:ext cx="4514980" cy="46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72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9BCF3-5618-974B-B51E-829DFB52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45" y="633087"/>
            <a:ext cx="9887834" cy="84409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Oracle</a:t>
            </a:r>
            <a:r>
              <a:rPr lang="en-US" dirty="0"/>
              <a:t> Parallel Graph Query Language (PGQL)</a:t>
            </a:r>
            <a:endParaRPr lang="de-DE" b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074B22-CAB1-664F-8CE3-BF6A9D36D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039C634-1B55-BA42-8C46-2576FB81E95E}"/>
              </a:ext>
            </a:extLst>
          </p:cNvPr>
          <p:cNvSpPr txBox="1">
            <a:spLocks/>
          </p:cNvSpPr>
          <p:nvPr/>
        </p:nvSpPr>
        <p:spPr>
          <a:xfrm>
            <a:off x="520797" y="1896751"/>
            <a:ext cx="11125198" cy="43812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4AE32A58-288E-9948-B590-75B61322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45" b="1271"/>
          <a:stretch/>
        </p:blipFill>
        <p:spPr>
          <a:xfrm>
            <a:off x="861507" y="1656959"/>
            <a:ext cx="10946695" cy="469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ounded Rectangular Callout 9">
            <a:extLst>
              <a:ext uri="{FF2B5EF4-FFF2-40B4-BE49-F238E27FC236}">
                <a16:creationId xmlns:a16="http://schemas.microsoft.com/office/drawing/2014/main" id="{260DFEE1-9F4D-D543-A8AD-B6CDA8B61D0F}"/>
              </a:ext>
            </a:extLst>
          </p:cNvPr>
          <p:cNvSpPr/>
          <p:nvPr/>
        </p:nvSpPr>
        <p:spPr>
          <a:xfrm>
            <a:off x="163795" y="2142249"/>
            <a:ext cx="688109" cy="538700"/>
          </a:xfrm>
          <a:prstGeom prst="wedgeRoundRectCallout">
            <a:avLst>
              <a:gd name="adj1" fmla="val 68361"/>
              <a:gd name="adj2" fmla="val -10943"/>
              <a:gd name="adj3" fmla="val 16667"/>
            </a:avLst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/>
            <a:r>
              <a:rPr lang="en-US" sz="1050" dirty="0">
                <a:solidFill>
                  <a:schemeClr val="bg1"/>
                </a:solidFill>
                <a:latin typeface="Calibri"/>
              </a:rPr>
              <a:t>Match  graph pattern</a:t>
            </a:r>
          </a:p>
        </p:txBody>
      </p:sp>
      <p:sp>
        <p:nvSpPr>
          <p:cNvPr id="14" name="Rounded Rectangular Callout 11">
            <a:extLst>
              <a:ext uri="{FF2B5EF4-FFF2-40B4-BE49-F238E27FC236}">
                <a16:creationId xmlns:a16="http://schemas.microsoft.com/office/drawing/2014/main" id="{B4799EB7-4B05-104F-AA51-11761C06348E}"/>
              </a:ext>
            </a:extLst>
          </p:cNvPr>
          <p:cNvSpPr/>
          <p:nvPr/>
        </p:nvSpPr>
        <p:spPr>
          <a:xfrm>
            <a:off x="3955865" y="1896751"/>
            <a:ext cx="884567" cy="298908"/>
          </a:xfrm>
          <a:prstGeom prst="wedgeRoundRectCallout">
            <a:avLst>
              <a:gd name="adj1" fmla="val 48387"/>
              <a:gd name="adj2" fmla="val 91923"/>
              <a:gd name="adj3" fmla="val 16667"/>
            </a:avLst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/>
            <a:r>
              <a:rPr lang="en-US" sz="1050" dirty="0">
                <a:solidFill>
                  <a:schemeClr val="bg1"/>
                </a:solidFill>
                <a:latin typeface="Calibri"/>
              </a:rPr>
              <a:t>Edge -[…]-&gt;</a:t>
            </a:r>
          </a:p>
        </p:txBody>
      </p:sp>
      <p:sp>
        <p:nvSpPr>
          <p:cNvPr id="15" name="Rounded Rectangular Callout 13">
            <a:extLst>
              <a:ext uri="{FF2B5EF4-FFF2-40B4-BE49-F238E27FC236}">
                <a16:creationId xmlns:a16="http://schemas.microsoft.com/office/drawing/2014/main" id="{61494D08-CCC9-2E45-A753-F9498FAC2B6F}"/>
              </a:ext>
            </a:extLst>
          </p:cNvPr>
          <p:cNvSpPr/>
          <p:nvPr/>
        </p:nvSpPr>
        <p:spPr>
          <a:xfrm>
            <a:off x="1965701" y="1627401"/>
            <a:ext cx="1473809" cy="269350"/>
          </a:xfrm>
          <a:prstGeom prst="wedgeRoundRectCallout">
            <a:avLst>
              <a:gd name="adj1" fmla="val -59641"/>
              <a:gd name="adj2" fmla="val 128900"/>
              <a:gd name="adj3" fmla="val 16667"/>
            </a:avLst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/>
            <a:r>
              <a:rPr lang="en-US" sz="1050" dirty="0">
                <a:solidFill>
                  <a:schemeClr val="bg1"/>
                </a:solidFill>
                <a:latin typeface="Calibri"/>
              </a:rPr>
              <a:t>Return a “result set”</a:t>
            </a:r>
          </a:p>
        </p:txBody>
      </p:sp>
      <p:sp>
        <p:nvSpPr>
          <p:cNvPr id="16" name="Rounded Rectangular Callout 14">
            <a:extLst>
              <a:ext uri="{FF2B5EF4-FFF2-40B4-BE49-F238E27FC236}">
                <a16:creationId xmlns:a16="http://schemas.microsoft.com/office/drawing/2014/main" id="{A1C5FEE3-ED77-6848-B35A-B9F9FED0EE21}"/>
              </a:ext>
            </a:extLst>
          </p:cNvPr>
          <p:cNvSpPr/>
          <p:nvPr/>
        </p:nvSpPr>
        <p:spPr>
          <a:xfrm>
            <a:off x="5641111" y="1992795"/>
            <a:ext cx="884567" cy="298908"/>
          </a:xfrm>
          <a:prstGeom prst="wedgeRoundRectCallout">
            <a:avLst>
              <a:gd name="adj1" fmla="val -86910"/>
              <a:gd name="adj2" fmla="val 64930"/>
              <a:gd name="adj3" fmla="val 16667"/>
            </a:avLst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800"/>
            <a:r>
              <a:rPr lang="en-US" sz="1050" dirty="0">
                <a:solidFill>
                  <a:schemeClr val="bg1"/>
                </a:solidFill>
                <a:latin typeface="Calibri"/>
              </a:rPr>
              <a:t>Vertex (…)</a:t>
            </a:r>
          </a:p>
        </p:txBody>
      </p:sp>
    </p:spTree>
    <p:extLst>
      <p:ext uri="{BB962C8B-B14F-4D97-AF65-F5344CB8AC3E}">
        <p14:creationId xmlns:p14="http://schemas.microsoft.com/office/powerpoint/2010/main" val="152899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469374-6FDA-674E-A159-B1514831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 Studio </a:t>
            </a:r>
            <a:r>
              <a:rPr lang="en-US" dirty="0">
                <a:solidFill>
                  <a:schemeClr val="accent1"/>
                </a:solidFill>
              </a:rPr>
              <a:t>Notebook &amp; Graphs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AE24F3-F706-5E49-A175-6D5A3B93EA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7">
            <a:hlinkClick r:id="rId2" highlightClick="1"/>
            <a:extLst>
              <a:ext uri="{FF2B5EF4-FFF2-40B4-BE49-F238E27FC236}">
                <a16:creationId xmlns:a16="http://schemas.microsoft.com/office/drawing/2014/main" id="{6C7D85A6-A029-3548-A99D-90BB43D541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1801197"/>
            <a:ext cx="10356380" cy="4390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F6F2F154-10AB-AB4B-9280-889A99596588}"/>
              </a:ext>
            </a:extLst>
          </p:cNvPr>
          <p:cNvSpPr/>
          <p:nvPr/>
        </p:nvSpPr>
        <p:spPr>
          <a:xfrm>
            <a:off x="7909802" y="6255459"/>
            <a:ext cx="2926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lack-Lato"/>
                <a:hlinkClick r:id="rId4"/>
              </a:rPr>
              <a:t>http://129.146.180.78:32678</a:t>
            </a:r>
            <a:endParaRPr lang="en-US" sz="16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3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F145F-62D5-4945-9E7B-DF7B0C3EA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>
                <a:solidFill>
                  <a:schemeClr val="accent1"/>
                </a:solidFill>
              </a:rPr>
              <a:t>support</a:t>
            </a:r>
            <a:r>
              <a:rPr lang="en-US" dirty="0"/>
              <a:t> to you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89499C-BB3D-354B-BC3F-7EEC0674B3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287B673-9A53-9540-81FD-27059C23C51A}"/>
              </a:ext>
            </a:extLst>
          </p:cNvPr>
          <p:cNvSpPr txBox="1">
            <a:spLocks/>
          </p:cNvSpPr>
          <p:nvPr/>
        </p:nvSpPr>
        <p:spPr bwMode="gray">
          <a:xfrm>
            <a:off x="826821" y="2007938"/>
            <a:ext cx="5466030" cy="46148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1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2pPr>
            <a:lvl3pPr marL="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3pPr>
            <a:lvl4pPr marL="4114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–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4pPr>
            <a:lvl5pPr marL="59436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Hands-on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will be a couple of private hands-on sessions on using Data Studio and PGX for graph exploration during the Hackathon</a:t>
            </a:r>
          </a:p>
          <a:p>
            <a:r>
              <a:rPr lang="en-US" dirty="0"/>
              <a:t>Demo Sessions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We prepared demo notebooks and will be giving short demo sessions on them during the Hackathon</a:t>
            </a:r>
          </a:p>
          <a:p>
            <a:r>
              <a:rPr lang="en-US" dirty="0"/>
              <a:t>24/7 Support for technical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Our team will be available during the entire Hackathon to support you with any questions on DS and PGX</a:t>
            </a:r>
            <a:endParaRPr lang="en-US" b="0" dirty="0"/>
          </a:p>
          <a:p>
            <a:r>
              <a:rPr lang="en-US" dirty="0"/>
              <a:t>Booth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Visit our booth to participate on the  ?? challenge and have the chance to win a ?? 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D921204-8F5D-4842-AD82-4D7261E750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81" r="9651"/>
          <a:stretch/>
        </p:blipFill>
        <p:spPr>
          <a:xfrm>
            <a:off x="6486072" y="1723609"/>
            <a:ext cx="5313928" cy="4195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84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6A9B17FE-6A00-8A49-825C-B37C42A9134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6A9B17FE-6A00-8A49-825C-B37C42A913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BBC6A64A-5A9E-5C46-87B9-719B77A3F9F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Oracle Sans" panose="020B0503020204020204" pitchFamily="34" charset="0"/>
              <a:sym typeface="Oracle Sans" panose="020B05030202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D3AEF-CB7E-7F45-8FB2-B74A50EA1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Situation of the penguins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08097-C8AC-4C49-81E0-E3CD1AD5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A26AD-60B2-0C4B-B406-28961F4E4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3D1CD-AF6F-AB41-A248-F132F08A2B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09067-4E8F-E243-81FC-305E54A19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8FF45F-1146-4C49-ACBB-12902DF36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2C68B2-2A22-6842-AFF5-B86DD32DA028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Challenge in detail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D5F1C4-4E16-A64E-B002-0F24E841636E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sources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F77E92-6B2E-9F46-A561-D71CB6740DDD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Oracle Labs Data Studio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C59AC5E-ABFB-4047-BBA0-1BC6250E70E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6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A9E81-86E7-B040-B1E0-5396D51F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>
                <a:solidFill>
                  <a:schemeClr val="accent1"/>
                </a:solidFill>
              </a:rPr>
              <a:t>Links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6CF520-8514-FC4B-B555-2E61421CAD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D256910-4473-AC47-88FF-01B725852A6D}"/>
              </a:ext>
            </a:extLst>
          </p:cNvPr>
          <p:cNvSpPr txBox="1">
            <a:spLocks/>
          </p:cNvSpPr>
          <p:nvPr/>
        </p:nvSpPr>
        <p:spPr bwMode="gray">
          <a:xfrm>
            <a:off x="768096" y="2090182"/>
            <a:ext cx="5468400" cy="42661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1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2pPr>
            <a:lvl3pPr marL="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3pPr>
            <a:lvl4pPr marL="4114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–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4pPr>
            <a:lvl5pPr marL="59436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4E505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rgbClr val="4E5052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PGX Documentation</a:t>
            </a:r>
          </a:p>
          <a:p>
            <a:r>
              <a:rPr lang="en-US" sz="1600" dirty="0">
                <a:hlinkClick r:id="rId2"/>
              </a:rPr>
              <a:t>https://docs.oracle.com/cd/E56133_01/latest/index.html</a:t>
            </a: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PGQL Documentation</a:t>
            </a:r>
          </a:p>
          <a:p>
            <a:r>
              <a:rPr lang="en-US" sz="1600" dirty="0">
                <a:hlinkClick r:id="rId3"/>
              </a:rPr>
              <a:t>http://pgql-lang.org/spec/1.2/#introduction</a:t>
            </a: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REST API Documentation</a:t>
            </a:r>
          </a:p>
          <a:p>
            <a:r>
              <a:rPr lang="en-US" sz="1600" dirty="0">
                <a:hlinkClick r:id="rId4"/>
              </a:rPr>
              <a:t>http://datastudio.oraclecorp.com/docs/apidoc/swagger-ui.html#/Notebooks</a:t>
            </a: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ZOO Zurich Research</a:t>
            </a:r>
          </a:p>
          <a:p>
            <a:r>
              <a:rPr lang="en-US" sz="1600" dirty="0">
                <a:hlinkClick r:id="rId5"/>
              </a:rPr>
              <a:t>https://www.zoo.ch/de/naturschutz-tiere/naturschutzprojekte/antarctic-research</a:t>
            </a:r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Oracle Labs</a:t>
            </a:r>
          </a:p>
          <a:p>
            <a:r>
              <a:rPr lang="en-US" sz="1600" dirty="0">
                <a:hlinkClick r:id="rId6"/>
              </a:rPr>
              <a:t>https://labs.oracle.com/pls/apex/f?p=LABS:10</a:t>
            </a:r>
            <a:r>
              <a:rPr lang="en-US" sz="1600" dirty="0"/>
              <a:t>::::::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05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EE9871CC-9258-4FD8-886A-F1C34E4D5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19" y="1928837"/>
            <a:ext cx="1397996" cy="5832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705874-358F-C448-8DFF-F8698747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HackZurich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Team</a:t>
            </a:r>
            <a:r>
              <a:rPr lang="en-US" dirty="0"/>
              <a:t>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B58AD8-9BDD-A146-AC3C-0A1E0D7A47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31">
            <a:extLst>
              <a:ext uri="{FF2B5EF4-FFF2-40B4-BE49-F238E27FC236}">
                <a16:creationId xmlns:a16="http://schemas.microsoft.com/office/drawing/2014/main" id="{34401C9B-3BF3-5843-8235-6A3622A79A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78" r="14773" b="27851"/>
          <a:stretch/>
        </p:blipFill>
        <p:spPr>
          <a:xfrm>
            <a:off x="763841" y="2892540"/>
            <a:ext cx="1414585" cy="14145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33">
            <a:extLst>
              <a:ext uri="{FF2B5EF4-FFF2-40B4-BE49-F238E27FC236}">
                <a16:creationId xmlns:a16="http://schemas.microsoft.com/office/drawing/2014/main" id="{0CABFA6F-AE3A-C744-B3D8-6713264DB9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" r="233"/>
          <a:stretch/>
        </p:blipFill>
        <p:spPr>
          <a:xfrm>
            <a:off x="2267055" y="2904808"/>
            <a:ext cx="1406700" cy="14067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37">
            <a:extLst>
              <a:ext uri="{FF2B5EF4-FFF2-40B4-BE49-F238E27FC236}">
                <a16:creationId xmlns:a16="http://schemas.microsoft.com/office/drawing/2014/main" id="{B72BB28C-92C8-4A4F-8BC3-A4EEC8FD50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0" b="1830"/>
          <a:stretch/>
        </p:blipFill>
        <p:spPr>
          <a:xfrm>
            <a:off x="758396" y="4369258"/>
            <a:ext cx="1414800" cy="1414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39">
            <a:extLst>
              <a:ext uri="{FF2B5EF4-FFF2-40B4-BE49-F238E27FC236}">
                <a16:creationId xmlns:a16="http://schemas.microsoft.com/office/drawing/2014/main" id="{92FCCF62-F2D1-C746-91D3-3F73B6AD4B1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2" b="1602"/>
          <a:stretch/>
        </p:blipFill>
        <p:spPr>
          <a:xfrm>
            <a:off x="2266434" y="4369258"/>
            <a:ext cx="1414800" cy="1414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47">
            <a:extLst>
              <a:ext uri="{FF2B5EF4-FFF2-40B4-BE49-F238E27FC236}">
                <a16:creationId xmlns:a16="http://schemas.microsoft.com/office/drawing/2014/main" id="{4984A501-69D1-2C4B-B6E6-60550CAB1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3773435" y="2892325"/>
            <a:ext cx="1415837" cy="1414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50">
            <a:extLst>
              <a:ext uri="{FF2B5EF4-FFF2-40B4-BE49-F238E27FC236}">
                <a16:creationId xmlns:a16="http://schemas.microsoft.com/office/drawing/2014/main" id="{10F6B19C-6891-FE40-A658-4DC33AC96ED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3774472" y="4369258"/>
            <a:ext cx="1414800" cy="14148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52">
            <a:extLst>
              <a:ext uri="{FF2B5EF4-FFF2-40B4-BE49-F238E27FC236}">
                <a16:creationId xmlns:a16="http://schemas.microsoft.com/office/drawing/2014/main" id="{319DCF73-E63B-4844-B729-9E63ACEAF2E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09" y="1889048"/>
            <a:ext cx="2180391" cy="984693"/>
          </a:xfrm>
          <a:prstGeom prst="rect">
            <a:avLst/>
          </a:prstGeom>
        </p:spPr>
      </p:pic>
      <p:pic>
        <p:nvPicPr>
          <p:cNvPr id="13" name="Picture 26">
            <a:extLst>
              <a:ext uri="{FF2B5EF4-FFF2-40B4-BE49-F238E27FC236}">
                <a16:creationId xmlns:a16="http://schemas.microsoft.com/office/drawing/2014/main" id="{7282B2BB-508C-E547-AB64-51A8E99198A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83" y="2888295"/>
            <a:ext cx="1414585" cy="14145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28">
            <a:extLst>
              <a:ext uri="{FF2B5EF4-FFF2-40B4-BE49-F238E27FC236}">
                <a16:creationId xmlns:a16="http://schemas.microsoft.com/office/drawing/2014/main" id="{E6659306-1BCE-5A4E-B976-31712EAA42D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b="1481"/>
          <a:stretch/>
        </p:blipFill>
        <p:spPr>
          <a:xfrm>
            <a:off x="5512111" y="2891100"/>
            <a:ext cx="1416025" cy="141602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35">
            <a:extLst>
              <a:ext uri="{FF2B5EF4-FFF2-40B4-BE49-F238E27FC236}">
                <a16:creationId xmlns:a16="http://schemas.microsoft.com/office/drawing/2014/main" id="{E0E75F7B-0A0D-8547-B033-50F6031A87C4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email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84" b="1584"/>
          <a:stretch/>
        </p:blipFill>
        <p:spPr>
          <a:xfrm>
            <a:off x="6384233" y="4352745"/>
            <a:ext cx="1419242" cy="141924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61">
            <a:extLst>
              <a:ext uri="{FF2B5EF4-FFF2-40B4-BE49-F238E27FC236}">
                <a16:creationId xmlns:a16="http://schemas.microsoft.com/office/drawing/2014/main" id="{9FF4AF0D-6DE2-A840-9384-942117E3F46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57"/>
          <a:stretch/>
        </p:blipFill>
        <p:spPr>
          <a:xfrm>
            <a:off x="5624358" y="1928837"/>
            <a:ext cx="2180391" cy="4986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9CD2CD7-ACC5-C246-9663-2A9A15ED61ED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136" b="5734"/>
          <a:stretch/>
        </p:blipFill>
        <p:spPr>
          <a:xfrm>
            <a:off x="9532980" y="2873741"/>
            <a:ext cx="1414800" cy="1414800"/>
          </a:xfrm>
          <a:prstGeom prst="ellipse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A38D79CB-02BC-D84C-AFB6-13B622B0DB8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6360" t="4445" r="105"/>
          <a:stretch/>
        </p:blipFill>
        <p:spPr>
          <a:xfrm>
            <a:off x="9532980" y="4352745"/>
            <a:ext cx="1414800" cy="14148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897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2417F-2AFF-D447-9BC1-552EF2B1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Situation Today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594809-03CC-9C4D-ADDE-850B6830A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D517440-9222-354E-909C-58A3618237FA}"/>
              </a:ext>
            </a:extLst>
          </p:cNvPr>
          <p:cNvSpPr txBox="1">
            <a:spLocks/>
          </p:cNvSpPr>
          <p:nvPr/>
        </p:nvSpPr>
        <p:spPr>
          <a:xfrm>
            <a:off x="768096" y="1968500"/>
            <a:ext cx="10621421" cy="12192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de-DE" dirty="0"/>
              <a:t>1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Zoo </a:t>
            </a:r>
            <a:r>
              <a:rPr lang="de-DE" dirty="0" err="1"/>
              <a:t>Zurich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.</a:t>
            </a:r>
            <a:br>
              <a:rPr lang="de-DE" dirty="0"/>
            </a:br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FE263DA-D081-8048-B857-B631EFA7A3C7}"/>
              </a:ext>
            </a:extLst>
          </p:cNvPr>
          <p:cNvSpPr txBox="1">
            <a:spLocks/>
          </p:cNvSpPr>
          <p:nvPr/>
        </p:nvSpPr>
        <p:spPr>
          <a:xfrm>
            <a:off x="768094" y="3427479"/>
            <a:ext cx="10621421" cy="83032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r>
              <a:rPr lang="de-DE" dirty="0"/>
              <a:t>Are </a:t>
            </a:r>
            <a:r>
              <a:rPr lang="de-DE" dirty="0" err="1"/>
              <a:t>visitors</a:t>
            </a:r>
            <a:r>
              <a:rPr lang="de-DE" dirty="0"/>
              <a:t> </a:t>
            </a:r>
            <a:r>
              <a:rPr lang="de-DE" dirty="0" err="1"/>
              <a:t>truly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planet?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CBD1E214-1941-314D-BFCD-C51C154FFA03}"/>
              </a:ext>
            </a:extLst>
          </p:cNvPr>
          <p:cNvSpPr txBox="1">
            <a:spLocks/>
          </p:cNvSpPr>
          <p:nvPr/>
        </p:nvSpPr>
        <p:spPr>
          <a:xfrm>
            <a:off x="768095" y="4748279"/>
            <a:ext cx="10621421" cy="1219200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br>
              <a:rPr lang="de-DE" dirty="0"/>
            </a:br>
            <a:r>
              <a:rPr lang="de-DE" dirty="0"/>
              <a:t>Are </a:t>
            </a:r>
            <a:r>
              <a:rPr lang="de-DE" dirty="0" err="1"/>
              <a:t>visitors</a:t>
            </a:r>
            <a:r>
              <a:rPr lang="de-DE" dirty="0"/>
              <a:t>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putting</a:t>
            </a:r>
            <a:r>
              <a:rPr lang="de-DE" dirty="0"/>
              <a:t> </a:t>
            </a:r>
            <a:r>
              <a:rPr lang="de-DE" dirty="0" err="1"/>
              <a:t>lives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penguins</a:t>
            </a:r>
            <a:r>
              <a:rPr lang="de-DE" dirty="0"/>
              <a:t> at </a:t>
            </a:r>
            <a:r>
              <a:rPr lang="de-DE" dirty="0" err="1"/>
              <a:t>risk</a:t>
            </a:r>
            <a:r>
              <a:rPr lang="de-DE" dirty="0"/>
              <a:t>?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790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2417F-2AFF-D447-9BC1-552EF2B1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dirty="0"/>
              <a:t>Challenge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594809-03CC-9C4D-ADDE-850B6830A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FE263DA-D081-8048-B857-B631EFA7A3C7}"/>
              </a:ext>
            </a:extLst>
          </p:cNvPr>
          <p:cNvSpPr txBox="1">
            <a:spLocks/>
          </p:cNvSpPr>
          <p:nvPr/>
        </p:nvSpPr>
        <p:spPr>
          <a:xfrm>
            <a:off x="768096" y="3160781"/>
            <a:ext cx="10621421" cy="83032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algn="ctr"/>
            <a:r>
              <a:rPr lang="de-DE" sz="3200" dirty="0" err="1"/>
              <a:t>What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best</a:t>
            </a:r>
            <a:r>
              <a:rPr lang="de-DE" sz="3200" dirty="0"/>
              <a:t> </a:t>
            </a:r>
            <a:r>
              <a:rPr lang="de-DE" sz="3200" dirty="0" err="1"/>
              <a:t>way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create</a:t>
            </a:r>
            <a:r>
              <a:rPr lang="de-DE" sz="3200" dirty="0"/>
              <a:t> </a:t>
            </a:r>
            <a:r>
              <a:rPr lang="de-DE" sz="3200" dirty="0" err="1"/>
              <a:t>awareness</a:t>
            </a:r>
            <a:r>
              <a:rPr lang="de-DE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914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D9B23CC-C870-4940-981E-EC12277E73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0120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064D80C5-86A5-A140-B994-5D2BB93F9E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Oracle Sans" panose="020B0503020204020204" pitchFamily="34" charset="0"/>
              <a:sym typeface="Oracle Sans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0D31-162D-1A41-8320-8FAB44C01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783026"/>
            <a:ext cx="7626757" cy="844095"/>
          </a:xfrm>
        </p:spPr>
        <p:txBody>
          <a:bodyPr/>
          <a:lstStyle/>
          <a:p>
            <a:r>
              <a:rPr lang="de-DE" dirty="0" err="1"/>
              <a:t>Penguins</a:t>
            </a:r>
            <a:r>
              <a:rPr lang="de-DE" dirty="0"/>
              <a:t> live in </a:t>
            </a:r>
            <a:r>
              <a:rPr lang="de-DE" dirty="0" err="1"/>
              <a:t>the</a:t>
            </a:r>
            <a:r>
              <a:rPr lang="de-DE" dirty="0"/>
              <a:t> Southern </a:t>
            </a:r>
            <a:r>
              <a:rPr lang="de-DE" dirty="0" err="1"/>
              <a:t>Hemisphere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in 18 </a:t>
            </a:r>
            <a:r>
              <a:rPr lang="de-DE" dirty="0" err="1"/>
              <a:t>shapes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sizes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66CF2E-6D5C-A642-8B28-968F54D43E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0659D8-C54F-5A44-823C-484E37F12CF6}"/>
              </a:ext>
            </a:extLst>
          </p:cNvPr>
          <p:cNvGrpSpPr/>
          <p:nvPr/>
        </p:nvGrpSpPr>
        <p:grpSpPr>
          <a:xfrm>
            <a:off x="768096" y="2336732"/>
            <a:ext cx="10377983" cy="4019618"/>
            <a:chOff x="768096" y="1964662"/>
            <a:chExt cx="10377983" cy="4019618"/>
          </a:xfrm>
        </p:grpSpPr>
        <p:pic>
          <p:nvPicPr>
            <p:cNvPr id="16" name="Picture 4" descr="Image may contain: text">
              <a:extLst>
                <a:ext uri="{FF2B5EF4-FFF2-40B4-BE49-F238E27FC236}">
                  <a16:creationId xmlns:a16="http://schemas.microsoft.com/office/drawing/2014/main" id="{98AE4A71-5FC4-F647-938A-4AAD8B8370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096" y="1964662"/>
              <a:ext cx="10171249" cy="378878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6EB6AE7-2D11-5E42-94B1-0E33FE681FE3}"/>
                </a:ext>
              </a:extLst>
            </p:cNvPr>
            <p:cNvSpPr/>
            <p:nvPr/>
          </p:nvSpPr>
          <p:spPr>
            <a:xfrm>
              <a:off x="4971245" y="5753448"/>
              <a:ext cx="617483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900" dirty="0"/>
                <a:t>Illustration </a:t>
              </a:r>
              <a:r>
                <a:rPr lang="de-DE" sz="900" dirty="0" err="1"/>
                <a:t>Credits</a:t>
              </a:r>
              <a:r>
                <a:rPr lang="de-DE" sz="900" dirty="0"/>
                <a:t>: </a:t>
              </a:r>
              <a:r>
                <a:rPr lang="de-DE" sz="900" dirty="0" err="1"/>
                <a:t>Peppermint</a:t>
              </a:r>
              <a:r>
                <a:rPr lang="de-DE" sz="900" dirty="0"/>
                <a:t> </a:t>
              </a:r>
              <a:r>
                <a:rPr lang="de-DE" sz="900" dirty="0" err="1"/>
                <a:t>Narwahl</a:t>
              </a:r>
              <a:r>
                <a:rPr lang="de-DE" sz="900" dirty="0"/>
                <a:t> Creative </a:t>
              </a:r>
              <a:r>
                <a:rPr lang="de-DE" sz="900" dirty="0" err="1"/>
                <a:t>Foundation</a:t>
              </a:r>
              <a:r>
                <a:rPr lang="de-DE" sz="900" dirty="0"/>
                <a:t> (University </a:t>
              </a:r>
              <a:r>
                <a:rPr lang="de-DE" sz="900" dirty="0" err="1"/>
                <a:t>of</a:t>
              </a:r>
              <a:r>
                <a:rPr lang="de-DE" sz="900" dirty="0"/>
                <a:t> California „</a:t>
              </a:r>
              <a:r>
                <a:rPr lang="de-DE" sz="900" dirty="0" err="1"/>
                <a:t>Where</a:t>
              </a:r>
              <a:r>
                <a:rPr lang="de-DE" sz="900" dirty="0"/>
                <a:t> </a:t>
              </a:r>
              <a:r>
                <a:rPr lang="de-DE" sz="900" dirty="0" err="1"/>
                <a:t>Penguins</a:t>
              </a:r>
              <a:r>
                <a:rPr lang="de-DE" sz="900" dirty="0"/>
                <a:t> Live“ 1995)</a:t>
              </a:r>
            </a:p>
          </p:txBody>
        </p:sp>
      </p:grpSp>
      <p:pic>
        <p:nvPicPr>
          <p:cNvPr id="8" name="Picture 6" descr="Bildergebnis fÃ¼r penguins around the world map">
            <a:extLst>
              <a:ext uri="{FF2B5EF4-FFF2-40B4-BE49-F238E27FC236}">
                <a16:creationId xmlns:a16="http://schemas.microsoft.com/office/drawing/2014/main" id="{42F65450-978A-514D-A121-67B06C2BC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" b="20590"/>
          <a:stretch/>
        </p:blipFill>
        <p:spPr bwMode="auto">
          <a:xfrm>
            <a:off x="8571066" y="1014846"/>
            <a:ext cx="3290376" cy="33341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152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00D013-A49F-914E-8D9A-84512420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783026"/>
            <a:ext cx="7288272" cy="844095"/>
          </a:xfrm>
        </p:spPr>
        <p:txBody>
          <a:bodyPr/>
          <a:lstStyle/>
          <a:p>
            <a:r>
              <a:rPr lang="de-DE" dirty="0" err="1"/>
              <a:t>Penguins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loners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in large </a:t>
            </a:r>
            <a:r>
              <a:rPr lang="de-DE" dirty="0" err="1"/>
              <a:t>colonies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thousands</a:t>
            </a:r>
            <a:r>
              <a:rPr lang="de-DE" dirty="0"/>
              <a:t> at a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nest</a:t>
            </a:r>
            <a:r>
              <a:rPr lang="de-DE" dirty="0"/>
              <a:t>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417780-E233-FB4B-9325-0ECAE504BE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B3FE4C3-E903-5E46-BB4A-132E7CE9CBE8}"/>
              </a:ext>
            </a:extLst>
          </p:cNvPr>
          <p:cNvSpPr/>
          <p:nvPr/>
        </p:nvSpPr>
        <p:spPr>
          <a:xfrm>
            <a:off x="633600" y="2221385"/>
            <a:ext cx="7160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Penguins need to properly time when to migrate, nest, mate and seek food within seasonal limits to complete their life cycle – all while navigating a gamut of human-induced threats along the way.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857DA3C-7DDE-F349-843A-077B1BC36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345" y="1104197"/>
            <a:ext cx="3957283" cy="22822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DB380D-F597-484B-8E34-28D01AAD52F0}"/>
              </a:ext>
            </a:extLst>
          </p:cNvPr>
          <p:cNvGrpSpPr/>
          <p:nvPr/>
        </p:nvGrpSpPr>
        <p:grpSpPr>
          <a:xfrm>
            <a:off x="7944345" y="3618922"/>
            <a:ext cx="3957283" cy="2753554"/>
            <a:chOff x="7944345" y="3330681"/>
            <a:chExt cx="3957283" cy="2753554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DDE572FD-FDF5-2F47-8279-E891FF687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508"/>
            <a:stretch/>
          </p:blipFill>
          <p:spPr>
            <a:xfrm>
              <a:off x="7944345" y="3330681"/>
              <a:ext cx="3957283" cy="23633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900C312-E846-4D44-B4C8-C653F358855D}"/>
                </a:ext>
              </a:extLst>
            </p:cNvPr>
            <p:cNvSpPr/>
            <p:nvPr/>
          </p:nvSpPr>
          <p:spPr>
            <a:xfrm>
              <a:off x="7944345" y="5714903"/>
              <a:ext cx="39572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900" dirty="0"/>
                <a:t>Humboldt </a:t>
              </a:r>
              <a:r>
                <a:rPr lang="de-DE" sz="900" dirty="0" err="1"/>
                <a:t>penguin</a:t>
              </a:r>
              <a:r>
                <a:rPr lang="de-DE" sz="900" dirty="0"/>
                <a:t> </a:t>
              </a:r>
              <a:r>
                <a:rPr lang="de-DE" sz="900" dirty="0" err="1"/>
                <a:t>artificial</a:t>
              </a:r>
              <a:r>
                <a:rPr lang="de-DE" sz="900" dirty="0"/>
                <a:t> </a:t>
              </a:r>
              <a:r>
                <a:rPr lang="de-DE" sz="900" dirty="0" err="1"/>
                <a:t>tunnel</a:t>
              </a:r>
              <a:r>
                <a:rPr lang="de-DE" sz="900" dirty="0"/>
                <a:t> </a:t>
              </a:r>
              <a:r>
                <a:rPr lang="de-DE" sz="900" dirty="0" err="1"/>
                <a:t>nests</a:t>
              </a:r>
              <a:r>
                <a:rPr lang="de-DE" sz="900" dirty="0"/>
                <a:t> in Peru (</a:t>
              </a:r>
              <a:r>
                <a:rPr lang="de-DE" sz="900" dirty="0" err="1"/>
                <a:t>cactus-lined</a:t>
              </a:r>
              <a:r>
                <a:rPr lang="de-DE" sz="900" dirty="0"/>
                <a:t> </a:t>
              </a:r>
              <a:r>
                <a:rPr lang="de-DE" sz="900" dirty="0" err="1"/>
                <a:t>lanscape</a:t>
              </a:r>
              <a:r>
                <a:rPr lang="de-DE" sz="900" dirty="0"/>
                <a:t>) (</a:t>
              </a:r>
              <a:r>
                <a:rPr lang="de-DE" sz="900" dirty="0" err="1"/>
                <a:t>Photo</a:t>
              </a:r>
              <a:r>
                <a:rPr lang="de-DE" sz="900" dirty="0"/>
                <a:t>: Cardenas </a:t>
              </a:r>
              <a:r>
                <a:rPr lang="de-DE" sz="900" i="1" dirty="0"/>
                <a:t>et al</a:t>
              </a:r>
              <a:r>
                <a:rPr lang="de-DE" sz="900" dirty="0"/>
                <a:t>., 2012)</a:t>
              </a:r>
              <a:endParaRPr lang="en-US" sz="9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0E94B3-B06A-8B4D-A5E2-9864ECFF61D7}"/>
              </a:ext>
            </a:extLst>
          </p:cNvPr>
          <p:cNvGrpSpPr/>
          <p:nvPr/>
        </p:nvGrpSpPr>
        <p:grpSpPr>
          <a:xfrm>
            <a:off x="4270005" y="3616804"/>
            <a:ext cx="3611517" cy="2617172"/>
            <a:chOff x="4270005" y="3328563"/>
            <a:chExt cx="3611517" cy="2617172"/>
          </a:xfrm>
        </p:grpSpPr>
        <p:pic>
          <p:nvPicPr>
            <p:cNvPr id="23" name="Picture 2" descr="Penguin Social Structure">
              <a:extLst>
                <a:ext uri="{FF2B5EF4-FFF2-40B4-BE49-F238E27FC236}">
                  <a16:creationId xmlns:a16="http://schemas.microsoft.com/office/drawing/2014/main" id="{7775086D-29AC-0C43-97AB-C19C305954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00"/>
            <a:stretch/>
          </p:blipFill>
          <p:spPr bwMode="auto">
            <a:xfrm>
              <a:off x="4270005" y="3328563"/>
              <a:ext cx="3524023" cy="23654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A6501CB6-7728-FD43-A540-FE2F9645C929}"/>
                </a:ext>
              </a:extLst>
            </p:cNvPr>
            <p:cNvSpPr/>
            <p:nvPr/>
          </p:nvSpPr>
          <p:spPr>
            <a:xfrm>
              <a:off x="6559653" y="5714903"/>
              <a:ext cx="132186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900" dirty="0"/>
                <a:t>King Penguin </a:t>
              </a:r>
              <a:r>
                <a:rPr lang="de-DE" sz="900" dirty="0" err="1"/>
                <a:t>colony</a:t>
              </a:r>
              <a:endParaRPr lang="en-US" sz="9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AC01900-C38A-5347-92D0-7B8F616C05A2}"/>
              </a:ext>
            </a:extLst>
          </p:cNvPr>
          <p:cNvGrpSpPr/>
          <p:nvPr/>
        </p:nvGrpSpPr>
        <p:grpSpPr>
          <a:xfrm>
            <a:off x="666337" y="3616803"/>
            <a:ext cx="3562588" cy="2617173"/>
            <a:chOff x="666337" y="3328562"/>
            <a:chExt cx="3562588" cy="2617173"/>
          </a:xfrm>
        </p:grpSpPr>
        <p:pic>
          <p:nvPicPr>
            <p:cNvPr id="24" name="Picture 4" descr="African penguins are now nesting in the open in some South African locations. ">
              <a:extLst>
                <a:ext uri="{FF2B5EF4-FFF2-40B4-BE49-F238E27FC236}">
                  <a16:creationId xmlns:a16="http://schemas.microsoft.com/office/drawing/2014/main" id="{2C4CF87B-40A2-AA46-BF8D-DEE4AB7BD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337" y="3328562"/>
              <a:ext cx="3453351" cy="23654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AEF1D7B-966B-E341-AAC2-FC16696E93C9}"/>
                </a:ext>
              </a:extLst>
            </p:cNvPr>
            <p:cNvSpPr/>
            <p:nvPr/>
          </p:nvSpPr>
          <p:spPr>
            <a:xfrm>
              <a:off x="1556385" y="5714903"/>
              <a:ext cx="267254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900" dirty="0"/>
                <a:t>African </a:t>
              </a:r>
              <a:r>
                <a:rPr lang="de-DE" sz="900" dirty="0" err="1"/>
                <a:t>Penguin</a:t>
              </a:r>
              <a:r>
                <a:rPr lang="de-DE" sz="900" dirty="0"/>
                <a:t> </a:t>
              </a:r>
              <a:r>
                <a:rPr lang="de-DE" sz="900" dirty="0" err="1"/>
                <a:t>nesting</a:t>
              </a:r>
              <a:r>
                <a:rPr lang="de-DE" sz="900" dirty="0"/>
                <a:t> (</a:t>
              </a:r>
              <a:r>
                <a:rPr lang="de-DE" sz="900" dirty="0" err="1"/>
                <a:t>Photo</a:t>
              </a:r>
              <a:r>
                <a:rPr lang="de-DE" sz="900" dirty="0"/>
                <a:t>: Kevin Graham)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31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F75E4-E9EF-094D-8A78-B3DCF726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IUCN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barometer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: 13 </a:t>
            </a:r>
            <a:r>
              <a:rPr lang="de-DE" dirty="0" err="1"/>
              <a:t>penguin</a:t>
            </a:r>
            <a:r>
              <a:rPr lang="de-DE" dirty="0"/>
              <a:t>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listed</a:t>
            </a:r>
            <a:r>
              <a:rPr lang="de-DE" dirty="0"/>
              <a:t> in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threat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extinction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F7A0C2-9409-EC4E-A12D-89E3015212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60F8A61-F2D7-E64E-A578-B1916F00C562}"/>
              </a:ext>
            </a:extLst>
          </p:cNvPr>
          <p:cNvGrpSpPr/>
          <p:nvPr/>
        </p:nvGrpSpPr>
        <p:grpSpPr>
          <a:xfrm>
            <a:off x="826821" y="2476094"/>
            <a:ext cx="10545503" cy="3030033"/>
            <a:chOff x="0" y="1211882"/>
            <a:chExt cx="12075513" cy="356413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81C9D7C-C707-2440-93FA-FC6105D16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11882"/>
              <a:ext cx="7628775" cy="27115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9F2790AF-B850-DA4C-B850-D67A3B7C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565876"/>
              <a:ext cx="5129738" cy="12101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9" name="Picture 2" descr="http://www.andersonimages.co.uk/wp-content/uploads/2017/01/PenguinStatusChart.jpg">
              <a:extLst>
                <a:ext uri="{FF2B5EF4-FFF2-40B4-BE49-F238E27FC236}">
                  <a16:creationId xmlns:a16="http://schemas.microsoft.com/office/drawing/2014/main" id="{51E1BA3C-547B-C94B-AB59-855AFD2C44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0" t="13148" r="3146" b="21417"/>
            <a:stretch/>
          </p:blipFill>
          <p:spPr bwMode="auto">
            <a:xfrm>
              <a:off x="4994633" y="1212752"/>
              <a:ext cx="7080880" cy="35632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57949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8B508E-A947-6144-B06B-65636635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Human-induced threats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113C3-5697-BF4C-985C-30CC481A78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A0A440E-ABEA-CD4F-B87A-6BDE8AA399C7}"/>
              </a:ext>
            </a:extLst>
          </p:cNvPr>
          <p:cNvSpPr txBox="1">
            <a:spLocks/>
          </p:cNvSpPr>
          <p:nvPr/>
        </p:nvSpPr>
        <p:spPr>
          <a:xfrm>
            <a:off x="633600" y="2106219"/>
            <a:ext cx="4274964" cy="31371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Climate variability and warming of seas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Overfishing, reduced food availability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Habitat degradation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Marine pollution (Plastics, Mercury)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Pathogens and disease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Toxic algal poisoning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Harvesting of adults for oil, skin, and feathers and as bait for crab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Harvesting of eggs (egging)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endParaRPr lang="en-US" sz="1600" dirty="0"/>
          </a:p>
          <a:p>
            <a:endParaRPr lang="en-GB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A80F00C-8992-9B44-BC18-CCE702E2ECAB}"/>
              </a:ext>
            </a:extLst>
          </p:cNvPr>
          <p:cNvSpPr/>
          <p:nvPr/>
        </p:nvSpPr>
        <p:spPr>
          <a:xfrm>
            <a:off x="633600" y="5240055"/>
            <a:ext cx="42749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/>
              <a:t>Penguins </a:t>
            </a:r>
            <a:r>
              <a:rPr lang="en-GB" sz="1600" dirty="0"/>
              <a:t>are top predators and </a:t>
            </a:r>
            <a:r>
              <a:rPr lang="de-DE" sz="1600" dirty="0"/>
              <a:t> </a:t>
            </a:r>
            <a:r>
              <a:rPr lang="de-DE" sz="1600" b="1" dirty="0" err="1"/>
              <a:t>flagship</a:t>
            </a:r>
            <a:r>
              <a:rPr lang="de-DE" sz="1600" b="1" dirty="0"/>
              <a:t> </a:t>
            </a:r>
            <a:r>
              <a:rPr lang="de-DE" sz="1600" b="1" dirty="0" err="1"/>
              <a:t>species</a:t>
            </a:r>
            <a:r>
              <a:rPr lang="de-DE" sz="1600" b="1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entire</a:t>
            </a:r>
            <a:r>
              <a:rPr lang="de-DE" sz="1600" dirty="0"/>
              <a:t> marine </a:t>
            </a:r>
            <a:r>
              <a:rPr lang="de-DE" sz="1600" dirty="0" err="1"/>
              <a:t>ecosystems</a:t>
            </a:r>
            <a:endParaRPr lang="en-US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86CEBD-3378-C443-9409-9D7573603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" t="2039" r="257" b="638"/>
          <a:stretch/>
        </p:blipFill>
        <p:spPr>
          <a:xfrm>
            <a:off x="5221432" y="1911927"/>
            <a:ext cx="6374823" cy="3657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62B704F-B0A6-5347-B17A-1CFFEF342515}"/>
              </a:ext>
            </a:extLst>
          </p:cNvPr>
          <p:cNvSpPr/>
          <p:nvPr/>
        </p:nvSpPr>
        <p:spPr>
          <a:xfrm>
            <a:off x="5274300" y="5588444"/>
            <a:ext cx="63219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Citation: </a:t>
            </a:r>
            <a:r>
              <a:rPr lang="en-US" sz="900" i="1" dirty="0"/>
              <a:t>Special Report on the Ocean and Cryosphere in a Changing Climate. Chapter:3 Polar Regions.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327141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m4FLd8sNqW4rR2ziAPBa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46E68VOAeQBGKTP8LOR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46E68VOAeQBGKTP8LOR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46E68VOAeQBGKTP8LO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kPm4pya9HpDBCxuDB2Ii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DI8oLrCx85EhvYPuTbKT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46E68VOAeQBGKTP8LORg"/>
</p:tagLst>
</file>

<file path=ppt/theme/theme1.xml><?xml version="1.0" encoding="utf-8"?>
<a:theme xmlns:a="http://schemas.openxmlformats.org/drawingml/2006/main" name="Light Master 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cle Redwood 2019" id="{7584C4F3-CC90-0640-ABF3-209B082F8BEC}" vid="{157F712D-476D-5D46-B09D-7E7C1FB433E9}"/>
    </a:ext>
  </a:extLst>
</a:theme>
</file>

<file path=ppt/theme/theme2.xml><?xml version="1.0" encoding="utf-8"?>
<a:theme xmlns:a="http://schemas.openxmlformats.org/drawingml/2006/main" name="Dark Master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F5B642"/>
      </a:accent2>
      <a:accent3>
        <a:srgbClr val="9DBEC4"/>
      </a:accent3>
      <a:accent4>
        <a:srgbClr val="006E43"/>
      </a:accent4>
      <a:accent5>
        <a:srgbClr val="2C5967"/>
      </a:accent5>
      <a:accent6>
        <a:srgbClr val="79726D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cle Redwood 2019" id="{7584C4F3-CC90-0640-ABF3-209B082F8BEC}" vid="{41F93046-13BE-7A49-A4C5-899FBA2FE49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Master </Template>
  <TotalTime>0</TotalTime>
  <Words>1338</Words>
  <Application>Microsoft Macintosh PowerPoint</Application>
  <PresentationFormat>Breitbild</PresentationFormat>
  <Paragraphs>241</Paragraphs>
  <Slides>31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41" baseType="lpstr">
      <vt:lpstr>Arial</vt:lpstr>
      <vt:lpstr>Calibri</vt:lpstr>
      <vt:lpstr>Georgia</vt:lpstr>
      <vt:lpstr>Oracle Sans</vt:lpstr>
      <vt:lpstr>Oracle Sans Light</vt:lpstr>
      <vt:lpstr>Slack-Lato</vt:lpstr>
      <vt:lpstr>Wingdings</vt:lpstr>
      <vt:lpstr>Light Master </vt:lpstr>
      <vt:lpstr>Dark Master</vt:lpstr>
      <vt:lpstr>think-cell Slide</vt:lpstr>
      <vt:lpstr>Title slide with picture border</vt:lpstr>
      <vt:lpstr>Safe harbor statement</vt:lpstr>
      <vt:lpstr>Program agenda</vt:lpstr>
      <vt:lpstr>Situation Today</vt:lpstr>
      <vt:lpstr>Challenge</vt:lpstr>
      <vt:lpstr>Penguins live in the Southern Hemisphere and come in 18 shapes and sizes</vt:lpstr>
      <vt:lpstr>Penguins are not loners. They meet in large colonies of thousands at a time to nest </vt:lpstr>
      <vt:lpstr>The IUCN Red list is our official barometer of life: 13 penguin species are listed in some category of threat with extinction</vt:lpstr>
      <vt:lpstr>Human-induced threats</vt:lpstr>
      <vt:lpstr>Not all human-induced threats are equal</vt:lpstr>
      <vt:lpstr>Research helps us disentangle the complex web of critical threats</vt:lpstr>
      <vt:lpstr>What roles does Zoo Zürich play to save the penguins? </vt:lpstr>
      <vt:lpstr>Threat: a warming climate</vt:lpstr>
      <vt:lpstr>PowerPoint-Präsentation</vt:lpstr>
      <vt:lpstr>Threat: overfishing &amp; harvesting</vt:lpstr>
      <vt:lpstr>How will YOU help  save the penguins from marching towards extinction? </vt:lpstr>
      <vt:lpstr>Program agenda</vt:lpstr>
      <vt:lpstr>Challenge in Detail</vt:lpstr>
      <vt:lpstr>Challenge ideas</vt:lpstr>
      <vt:lpstr>Your Challenge</vt:lpstr>
      <vt:lpstr>Program agenda</vt:lpstr>
      <vt:lpstr>Potential Data Sources (1/2)</vt:lpstr>
      <vt:lpstr>Potential Data Sources (2/2)</vt:lpstr>
      <vt:lpstr>Program agenda</vt:lpstr>
      <vt:lpstr>Oracle Labs Data Studio</vt:lpstr>
      <vt:lpstr>Oracle Parallel Graph AnalitiX (PGX)</vt:lpstr>
      <vt:lpstr>Oracle Parallel Graph Query Language (PGQL)</vt:lpstr>
      <vt:lpstr>Sample Data Studio Notebook &amp; Graphs</vt:lpstr>
      <vt:lpstr>Our support to you</vt:lpstr>
      <vt:lpstr>Useful Links</vt:lpstr>
      <vt:lpstr>The HackZurich Team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install fonts before using</dc:title>
  <dc:creator>Albert Noll</dc:creator>
  <cp:lastModifiedBy>Albert Noll</cp:lastModifiedBy>
  <cp:revision>26</cp:revision>
  <dcterms:created xsi:type="dcterms:W3CDTF">2019-09-26T18:20:45Z</dcterms:created>
  <dcterms:modified xsi:type="dcterms:W3CDTF">2019-09-27T19:44:48Z</dcterms:modified>
</cp:coreProperties>
</file>